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9" r:id="rId2"/>
    <p:sldMasterId id="2147483689" r:id="rId3"/>
    <p:sldMasterId id="2147483669" r:id="rId4"/>
  </p:sldMasterIdLst>
  <p:notesMasterIdLst>
    <p:notesMasterId r:id="rId48"/>
  </p:notesMasterIdLst>
  <p:handoutMasterIdLst>
    <p:handoutMasterId r:id="rId49"/>
  </p:handoutMasterIdLst>
  <p:sldIdLst>
    <p:sldId id="416" r:id="rId5"/>
    <p:sldId id="417" r:id="rId6"/>
    <p:sldId id="419" r:id="rId7"/>
    <p:sldId id="420" r:id="rId8"/>
    <p:sldId id="430" r:id="rId9"/>
    <p:sldId id="402" r:id="rId10"/>
    <p:sldId id="400" r:id="rId11"/>
    <p:sldId id="373" r:id="rId12"/>
    <p:sldId id="352" r:id="rId13"/>
    <p:sldId id="353" r:id="rId14"/>
    <p:sldId id="354" r:id="rId15"/>
    <p:sldId id="355" r:id="rId16"/>
    <p:sldId id="302" r:id="rId17"/>
    <p:sldId id="320" r:id="rId18"/>
    <p:sldId id="348" r:id="rId19"/>
    <p:sldId id="425" r:id="rId20"/>
    <p:sldId id="370" r:id="rId21"/>
    <p:sldId id="371" r:id="rId22"/>
    <p:sldId id="372" r:id="rId23"/>
    <p:sldId id="387" r:id="rId24"/>
    <p:sldId id="357" r:id="rId25"/>
    <p:sldId id="366" r:id="rId26"/>
    <p:sldId id="367" r:id="rId27"/>
    <p:sldId id="389" r:id="rId28"/>
    <p:sldId id="390" r:id="rId29"/>
    <p:sldId id="426" r:id="rId30"/>
    <p:sldId id="427" r:id="rId31"/>
    <p:sldId id="398" r:id="rId32"/>
    <p:sldId id="394" r:id="rId33"/>
    <p:sldId id="396" r:id="rId34"/>
    <p:sldId id="385" r:id="rId35"/>
    <p:sldId id="429" r:id="rId36"/>
    <p:sldId id="369" r:id="rId37"/>
    <p:sldId id="356" r:id="rId38"/>
    <p:sldId id="360" r:id="rId39"/>
    <p:sldId id="368" r:id="rId40"/>
    <p:sldId id="403" r:id="rId41"/>
    <p:sldId id="365" r:id="rId42"/>
    <p:sldId id="421" r:id="rId43"/>
    <p:sldId id="405" r:id="rId44"/>
    <p:sldId id="422" r:id="rId45"/>
    <p:sldId id="423" r:id="rId46"/>
    <p:sldId id="42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A7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93" autoAdjust="0"/>
    <p:restoredTop sz="88954" autoAdjust="0"/>
  </p:normalViewPr>
  <p:slideViewPr>
    <p:cSldViewPr snapToGrid="0" snapToObjects="1">
      <p:cViewPr varScale="1">
        <p:scale>
          <a:sx n="59" d="100"/>
          <a:sy n="59" d="100"/>
        </p:scale>
        <p:origin x="652" y="28"/>
      </p:cViewPr>
      <p:guideLst/>
    </p:cSldViewPr>
  </p:slideViewPr>
  <p:notesTextViewPr>
    <p:cViewPr>
      <p:scale>
        <a:sx n="100" d="100"/>
        <a:sy n="100" d="100"/>
      </p:scale>
      <p:origin x="0" y="0"/>
    </p:cViewPr>
  </p:notesText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094234-8053-234F-A0A4-CAA377320BB4}" type="datetimeFigureOut">
              <a:rPr lang="en-US" smtClean="0"/>
              <a:t>9/22/2020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BA9DD2-E01C-E64D-9FCA-1A5EDD3D942B}" type="slidenum">
              <a:rPr lang="en-US" smtClean="0"/>
              <a:t>‹#›</a:t>
            </a:fld>
            <a:endParaRPr lang="en-US"/>
          </a:p>
        </p:txBody>
      </p:sp>
    </p:spTree>
    <p:extLst>
      <p:ext uri="{BB962C8B-B14F-4D97-AF65-F5344CB8AC3E}">
        <p14:creationId xmlns:p14="http://schemas.microsoft.com/office/powerpoint/2010/main" val="2135634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045D0-4835-6F49-B3FF-7793C324526E}"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6CCAC-8393-504A-B3B5-4094E774FC86}" type="slidenum">
              <a:rPr lang="en-US" smtClean="0"/>
              <a:t>‹#›</a:t>
            </a:fld>
            <a:endParaRPr lang="en-US"/>
          </a:p>
        </p:txBody>
      </p:sp>
    </p:spTree>
    <p:extLst>
      <p:ext uri="{BB962C8B-B14F-4D97-AF65-F5344CB8AC3E}">
        <p14:creationId xmlns:p14="http://schemas.microsoft.com/office/powerpoint/2010/main" val="15205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esourcesandenergy.nsw.gov.au/__data/assets/pdf_file/0005/553523/Ravensworth-Investigation-Report.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sbs.com.au/news/deaths-at-us-mine-in-indonesia"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resourcesandgeoscience.nsw.gov.au/__data/assets/pdf_file/0009/542475/IIR15-01-Fatality-at-house-near-quarry.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ineaccidents.com.au/mine/53/merthyr-vale-colliery"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mineaccidents.com.au/mine-accident/119/aberfan-disaster-1966" TargetMode="External"/><Relationship Id="rId4" Type="http://schemas.openxmlformats.org/officeDocument/2006/relationships/hyperlink" Target="http://en.wikipedia.org/wiki/Aberfan_disaster#cite_note-2"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time for slides 1-2: </a:t>
            </a:r>
            <a:r>
              <a:rPr lang="en-AU" b="0" dirty="0"/>
              <a:t>3 minutes (total)</a:t>
            </a:r>
          </a:p>
          <a:p>
            <a:endParaRPr lang="en-AU" dirty="0"/>
          </a:p>
          <a:p>
            <a:r>
              <a:rPr lang="en-AU" b="1" dirty="0"/>
              <a:t>Facilitator key points:</a:t>
            </a:r>
          </a:p>
          <a:p>
            <a:endParaRPr lang="en-AU" dirty="0"/>
          </a:p>
          <a:p>
            <a:pPr marL="171450" indent="-171450">
              <a:buFont typeface="Arial" panose="020B0604020202020204" pitchFamily="34" charset="0"/>
              <a:buChar char="•"/>
            </a:pPr>
            <a:r>
              <a:rPr lang="en-AU" dirty="0"/>
              <a:t>Welcome the participants and introduce yourself (if you are new to the group).</a:t>
            </a:r>
          </a:p>
          <a:p>
            <a:pPr marL="171450" indent="-171450">
              <a:buFont typeface="Arial" panose="020B0604020202020204" pitchFamily="34" charset="0"/>
              <a:buChar char="•"/>
            </a:pPr>
            <a:r>
              <a:rPr lang="en-AU" dirty="0"/>
              <a:t>The focus of the session is on generating discussion, within the limited time frame, on the need for all in the workplace to remain vigilant in identifying and managing hazards associated with working in a high risk industry.</a:t>
            </a:r>
          </a:p>
          <a:p>
            <a:pPr marL="171450" indent="-171450">
              <a:buFont typeface="Arial" panose="020B0604020202020204" pitchFamily="34" charset="0"/>
              <a:buChar char="•"/>
            </a:pPr>
            <a:r>
              <a:rPr lang="en-AU" dirty="0"/>
              <a:t>Analysing previous incidents provides a valuable opportunity to identify common pathways that lead to fatalities and serious health and safety incidents in the mining industry.</a:t>
            </a:r>
          </a:p>
          <a:p>
            <a:pPr marL="171450" indent="-171450">
              <a:buFont typeface="Arial" panose="020B0604020202020204" pitchFamily="34" charset="0"/>
              <a:buChar char="•"/>
            </a:pPr>
            <a:r>
              <a:rPr lang="en-AU" dirty="0"/>
              <a:t>The session will identify 10 recurrent failures that have been researched and analysed by Professor Michael Quinlan, and others, as a result of major disasters in the mining industry across Australia and internationally.  Although some of the events mentioned are historical – unfortunately many of the themes and causes are as relevant today as they were then. </a:t>
            </a:r>
          </a:p>
          <a:p>
            <a:pPr marL="171450" indent="-171450">
              <a:buFont typeface="Arial" panose="020B0604020202020204" pitchFamily="34" charset="0"/>
              <a:buChar char="•"/>
            </a:pPr>
            <a:r>
              <a:rPr lang="en-AU" dirty="0"/>
              <a:t>Pattern causes apply to both single fatalities and multiple fatalities (both low frequency/high impact events).</a:t>
            </a:r>
          </a:p>
          <a:p>
            <a:pPr marL="171450" indent="-171450">
              <a:buFont typeface="Arial" panose="020B0604020202020204" pitchFamily="34" charset="0"/>
              <a:buChar char="•"/>
            </a:pPr>
            <a:r>
              <a:rPr lang="en-AU" dirty="0"/>
              <a:t>Mining has 200 years-experience to learn from and assist others working in high risk areas.</a:t>
            </a:r>
          </a:p>
          <a:p>
            <a:pPr marL="171450" indent="-171450">
              <a:buFont typeface="Arial" panose="020B0604020202020204" pitchFamily="34" charset="0"/>
              <a:buChar char="•"/>
            </a:pPr>
            <a:r>
              <a:rPr lang="en-AU" dirty="0"/>
              <a:t>There is some evidence of the ability to learn as NSW and Qld learned from disasters in 1990, refocused their operations on improved safety opportunities and complemented with regulatory reform have improved safety outcomes considerably despite major industry expansion. </a:t>
            </a:r>
          </a:p>
          <a:p>
            <a:pPr marL="171450" indent="-171450">
              <a:buFont typeface="Arial" panose="020B0604020202020204" pitchFamily="34" charset="0"/>
              <a:buChar char="•"/>
            </a:pPr>
            <a:r>
              <a:rPr lang="en-AU" dirty="0"/>
              <a:t>Notwithstanding the development and progress in recent decades there remains a need to continue the focus on improving safety outcomes and not become complacent.  The session will highlight how critical it is to remain vigilant and continue to audit and review hazards and risks, implement and monitor controls and maintain constructive dialogue with all stakeholders in the industry to achieve the highest possible safety outcomes.</a:t>
            </a:r>
          </a:p>
          <a:p>
            <a:pPr marL="171450" indent="-171450">
              <a:buFont typeface="Arial" panose="020B0604020202020204" pitchFamily="34" charset="0"/>
              <a:buChar char="•"/>
            </a:pPr>
            <a:r>
              <a:rPr lang="en-AU" dirty="0"/>
              <a:t>Acknowledge with participants that the content of the material can be distressing and that attendees may know or even have been involved in the fatalities or serious incidents that are being discussed or similar events.  This can be traumatic for participants to discuss.  Remind participants that should they feel uncomfortable with the information being discussed they should remove themselves. An additional support slide is included just prior to the case studies.</a:t>
            </a:r>
          </a:p>
          <a:p>
            <a:endParaRPr lang="en-AU" dirty="0"/>
          </a:p>
        </p:txBody>
      </p:sp>
      <p:sp>
        <p:nvSpPr>
          <p:cNvPr id="4" name="Slide Number Placeholder 3"/>
          <p:cNvSpPr>
            <a:spLocks noGrp="1"/>
          </p:cNvSpPr>
          <p:nvPr>
            <p:ph type="sldNum" sz="quarter" idx="5"/>
          </p:nvPr>
        </p:nvSpPr>
        <p:spPr/>
        <p:txBody>
          <a:bodyPr/>
          <a:lstStyle/>
          <a:p>
            <a:fld id="{A956CCAC-8393-504A-B3B5-4094E774FC86}" type="slidenum">
              <a:rPr lang="en-US" smtClean="0"/>
              <a:t>1</a:t>
            </a:fld>
            <a:endParaRPr lang="en-US"/>
          </a:p>
        </p:txBody>
      </p:sp>
    </p:spTree>
    <p:extLst>
      <p:ext uri="{BB962C8B-B14F-4D97-AF65-F5344CB8AC3E}">
        <p14:creationId xmlns:p14="http://schemas.microsoft.com/office/powerpoint/2010/main" val="3800265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5494D-7A02-40C1-9561-C3A9D0580309}"/>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D11A3E77-47DD-4B7E-8B86-1DA1B3006698}"/>
              </a:ext>
            </a:extLst>
          </p:cNvPr>
          <p:cNvSpPr>
            <a:spLocks noGrp="1"/>
          </p:cNvSpPr>
          <p:nvPr>
            <p:ph type="sldNum" sz="quarter" idx="11"/>
          </p:nvPr>
        </p:nvSpPr>
        <p:spPr/>
        <p:txBody>
          <a:bodyPr/>
          <a:lstStyle/>
          <a:p>
            <a:fld id="{0EF05BAA-92F6-4DEA-A832-E4B15A2F525C}" type="slidenum">
              <a:rPr lang="en-AU" smtClean="0"/>
              <a:t>10</a:t>
            </a:fld>
            <a:endParaRPr lang="en-AU"/>
          </a:p>
        </p:txBody>
      </p:sp>
      <p:sp>
        <p:nvSpPr>
          <p:cNvPr id="4" name="Notes Placeholder 3">
            <a:extLst>
              <a:ext uri="{FF2B5EF4-FFF2-40B4-BE49-F238E27FC236}">
                <a16:creationId xmlns:a16="http://schemas.microsoft.com/office/drawing/2014/main" id="{2FD40DAC-DFE7-4F4D-8FBA-572460C871E9}"/>
              </a:ext>
            </a:extLst>
          </p:cNvPr>
          <p:cNvSpPr>
            <a:spLocks noGrp="1"/>
          </p:cNvSpPr>
          <p:nvPr>
            <p:ph type="body" idx="1"/>
          </p:nvPr>
        </p:nvSpPr>
        <p:spPr/>
        <p:txBody>
          <a:bodyPr/>
          <a:lstStyle/>
          <a:p>
            <a:r>
              <a:rPr lang="en-AU" dirty="0"/>
              <a:t>See notes on first Aberfan slide</a:t>
            </a:r>
          </a:p>
        </p:txBody>
      </p:sp>
    </p:spTree>
    <p:extLst>
      <p:ext uri="{BB962C8B-B14F-4D97-AF65-F5344CB8AC3E}">
        <p14:creationId xmlns:p14="http://schemas.microsoft.com/office/powerpoint/2010/main" val="4162105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 notes on first Aberfan slide</a:t>
            </a:r>
          </a:p>
        </p:txBody>
      </p:sp>
      <p:sp>
        <p:nvSpPr>
          <p:cNvPr id="4" name="Slide Number Placeholder 3"/>
          <p:cNvSpPr>
            <a:spLocks noGrp="1"/>
          </p:cNvSpPr>
          <p:nvPr>
            <p:ph type="sldNum" sz="quarter" idx="10"/>
          </p:nvPr>
        </p:nvSpPr>
        <p:spPr/>
        <p:txBody>
          <a:bodyPr/>
          <a:lstStyle/>
          <a:p>
            <a:fld id="{0EF05BAA-92F6-4DEA-A832-E4B15A2F525C}" type="slidenum">
              <a:rPr lang="en-AU" smtClean="0"/>
              <a:t>11</a:t>
            </a:fld>
            <a:endParaRPr lang="en-AU"/>
          </a:p>
        </p:txBody>
      </p:sp>
      <p:sp>
        <p:nvSpPr>
          <p:cNvPr id="5" name="Date Placeholder 4">
            <a:extLst>
              <a:ext uri="{FF2B5EF4-FFF2-40B4-BE49-F238E27FC236}">
                <a16:creationId xmlns:a16="http://schemas.microsoft.com/office/drawing/2014/main" id="{A7502114-C762-4BD8-AE38-2D5C6445AE83}"/>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2031105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See notes on first Aberfan slide.</a:t>
            </a:r>
          </a:p>
        </p:txBody>
      </p:sp>
      <p:sp>
        <p:nvSpPr>
          <p:cNvPr id="4" name="Slide Number Placeholder 3"/>
          <p:cNvSpPr>
            <a:spLocks noGrp="1"/>
          </p:cNvSpPr>
          <p:nvPr>
            <p:ph type="sldNum" sz="quarter" idx="10"/>
          </p:nvPr>
        </p:nvSpPr>
        <p:spPr/>
        <p:txBody>
          <a:bodyPr/>
          <a:lstStyle/>
          <a:p>
            <a:fld id="{0EF05BAA-92F6-4DEA-A832-E4B15A2F525C}" type="slidenum">
              <a:rPr lang="en-AU" smtClean="0"/>
              <a:t>12</a:t>
            </a:fld>
            <a:endParaRPr lang="en-AU"/>
          </a:p>
        </p:txBody>
      </p:sp>
      <p:sp>
        <p:nvSpPr>
          <p:cNvPr id="5" name="Date Placeholder 4">
            <a:extLst>
              <a:ext uri="{FF2B5EF4-FFF2-40B4-BE49-F238E27FC236}">
                <a16:creationId xmlns:a16="http://schemas.microsoft.com/office/drawing/2014/main" id="{DFAF1D00-184F-42C5-8E7D-2A2718F2A874}"/>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1303782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Arial" panose="020B0604020202020204" pitchFamily="34" charset="0"/>
              </a:rPr>
              <a:t>Suggested time for slides </a:t>
            </a:r>
            <a:r>
              <a:rPr lang="en-US" sz="1200" b="0" kern="1200" dirty="0">
                <a:solidFill>
                  <a:schemeClr val="tx1"/>
                </a:solidFill>
                <a:effectLst/>
                <a:latin typeface="+mn-lt"/>
                <a:ea typeface="+mn-ea"/>
                <a:cs typeface="Arial" panose="020B0604020202020204" pitchFamily="34" charset="0"/>
              </a:rPr>
              <a:t>13-14: 15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 key/points: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Familiarise participants with the principal hazards </a:t>
            </a:r>
            <a:r>
              <a:rPr lang="en-US" sz="1200" b="1" kern="1200" dirty="0">
                <a:solidFill>
                  <a:schemeClr val="tx1"/>
                </a:solidFill>
                <a:effectLst/>
                <a:latin typeface="+mn-lt"/>
                <a:ea typeface="+mn-ea"/>
                <a:cs typeface="Arial" panose="020B0604020202020204" pitchFamily="34" charset="0"/>
              </a:rPr>
              <a:t>as outlined in the legislation. </a:t>
            </a:r>
            <a:r>
              <a:rPr lang="en-US" sz="1200" kern="1200" dirty="0">
                <a:solidFill>
                  <a:schemeClr val="tx1"/>
                </a:solidFill>
                <a:effectLst/>
                <a:latin typeface="+mn-lt"/>
                <a:ea typeface="+mn-ea"/>
                <a:cs typeface="Arial" panose="020B0604020202020204" pitchFamily="34" charset="0"/>
              </a:rPr>
              <a:t>Remind participants that these principal hazards are now in legislation </a:t>
            </a:r>
            <a:r>
              <a:rPr lang="en-US" sz="1200" i="1" kern="1200" dirty="0">
                <a:solidFill>
                  <a:schemeClr val="tx1"/>
                </a:solidFill>
                <a:effectLst/>
                <a:latin typeface="+mn-lt"/>
                <a:ea typeface="+mn-ea"/>
                <a:cs typeface="Arial" panose="020B0604020202020204" pitchFamily="34" charset="0"/>
              </a:rPr>
              <a:t>because</a:t>
            </a:r>
            <a:r>
              <a:rPr lang="en-US" sz="1200" kern="1200" dirty="0">
                <a:solidFill>
                  <a:schemeClr val="tx1"/>
                </a:solidFill>
                <a:effectLst/>
                <a:latin typeface="+mn-lt"/>
                <a:ea typeface="+mn-ea"/>
                <a:cs typeface="Arial" panose="020B0604020202020204" pitchFamily="34" charset="0"/>
              </a:rPr>
              <a:t> of their link to previous work, health and safety incidents.  The current regulatory framework reflects the evolvement of the industry in response to past experience.</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facilitator is encouraged to explain that in many sites there may be several principal hazards that the management team will need to recognise and these hazards will be managed through the development, implementation, monitoring, evaluation and review of risk control strategies.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Lead the discussion on the hazards identified with the group with the objective of sharing experiences and strategies that various mine sites are adopting to manage their principal hazards. </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13</a:t>
            </a:fld>
            <a:endParaRPr lang="en-AU"/>
          </a:p>
        </p:txBody>
      </p:sp>
      <p:sp>
        <p:nvSpPr>
          <p:cNvPr id="5" name="Date Placeholder 4">
            <a:extLst>
              <a:ext uri="{FF2B5EF4-FFF2-40B4-BE49-F238E27FC236}">
                <a16:creationId xmlns:a16="http://schemas.microsoft.com/office/drawing/2014/main" id="{B75C3B75-3490-4FD1-9DEB-DE0AE566015E}"/>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2468279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a:t>
            </a:r>
            <a:r>
              <a:rPr lang="en-US" sz="1200" b="0" kern="1200" dirty="0">
                <a:solidFill>
                  <a:schemeClr val="tx1"/>
                </a:solidFill>
                <a:effectLst/>
                <a:latin typeface="+mn-lt"/>
                <a:ea typeface="+mn-ea"/>
                <a:cs typeface="Arial" panose="020B0604020202020204" pitchFamily="34" charset="0"/>
              </a:rPr>
              <a:t>13-14: 15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 – Group based activity</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Use the Activity Worksheet provided in the Participant Resources section of this guide.</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Ask participants to discuss and identify how many of the legislated principal hazards they encounter in their workplace.  Feedback the discussion where possible.</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Encourage them to consider any other hazards that may </a:t>
            </a:r>
            <a:r>
              <a:rPr lang="en-AU" sz="1200" b="1" kern="1200" dirty="0">
                <a:solidFill>
                  <a:schemeClr val="tx1"/>
                </a:solidFill>
                <a:effectLst/>
                <a:latin typeface="+mn-lt"/>
                <a:ea typeface="+mn-ea"/>
                <a:cs typeface="Arial" panose="020B0604020202020204" pitchFamily="34" charset="0"/>
              </a:rPr>
              <a:t>not be listed</a:t>
            </a:r>
            <a:r>
              <a:rPr lang="en-AU" sz="1200" kern="1200" dirty="0">
                <a:solidFill>
                  <a:schemeClr val="tx1"/>
                </a:solidFill>
                <a:effectLst/>
                <a:latin typeface="+mn-lt"/>
                <a:ea typeface="+mn-ea"/>
                <a:cs typeface="Arial" panose="020B0604020202020204" pitchFamily="34" charset="0"/>
              </a:rPr>
              <a:t> such as confined spaces, working at heights or fatigue management for example. </a:t>
            </a: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Facilitator will ensure that participants are provided with the opportunity to identify and discuss other hazards (clause x) which mine sites are recognising and including in their Principal Hazard Management Plans. </a:t>
            </a:r>
          </a:p>
          <a:p>
            <a:pPr marL="171450" indent="-171450">
              <a:buFont typeface="Arial" panose="020B0604020202020204" pitchFamily="34" charset="0"/>
              <a:buChar char="•"/>
            </a:pPr>
            <a:endParaRPr lang="en-AU" sz="1200" kern="1200" dirty="0">
              <a:solidFill>
                <a:schemeClr val="tx1"/>
              </a:solidFill>
              <a:effectLst/>
              <a:latin typeface="+mn-lt"/>
              <a:ea typeface="+mn-ea"/>
              <a:cs typeface="Arial" panose="020B0604020202020204" pitchFamily="34" charset="0"/>
            </a:endParaRPr>
          </a:p>
          <a:p>
            <a:r>
              <a:rPr lang="en-US" sz="1200" u="sng" kern="1200" dirty="0">
                <a:solidFill>
                  <a:schemeClr val="tx1"/>
                </a:solidFill>
                <a:effectLst/>
                <a:latin typeface="+mn-lt"/>
                <a:ea typeface="+mn-ea"/>
                <a:cs typeface="Arial" panose="020B0604020202020204" pitchFamily="34" charset="0"/>
              </a:rPr>
              <a:t>Suggested questions to generate discussion could include: </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How are mine sites currently identifying principal and other hazards?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What tools or strategies are used?  Is the workforce (both management, employee and contractor) encouraged to pro-actively identify hazards or near miss situations?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Are the mine sites using lead or lag indicators in relation to hazard management?  Are the hazard management strategies being led by operational or WHS management areas?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Have certain hazards been normalised in your mine sites? </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14</a:t>
            </a:fld>
            <a:endParaRPr lang="en-AU"/>
          </a:p>
        </p:txBody>
      </p:sp>
      <p:sp>
        <p:nvSpPr>
          <p:cNvPr id="5" name="Date Placeholder 4">
            <a:extLst>
              <a:ext uri="{FF2B5EF4-FFF2-40B4-BE49-F238E27FC236}">
                <a16:creationId xmlns:a16="http://schemas.microsoft.com/office/drawing/2014/main" id="{01CF28E2-E1E5-48AA-9A29-05AC02692855}"/>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624109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Arial" panose="020B0604020202020204" pitchFamily="34" charset="0"/>
              </a:rPr>
              <a:t>Suggested time for the three case studies: </a:t>
            </a:r>
            <a:r>
              <a:rPr lang="en-US" sz="1200" b="0" kern="1200" dirty="0">
                <a:solidFill>
                  <a:schemeClr val="tx1"/>
                </a:solidFill>
                <a:effectLst/>
                <a:latin typeface="+mn-lt"/>
                <a:ea typeface="+mn-ea"/>
                <a:cs typeface="Arial" panose="020B0604020202020204" pitchFamily="34" charset="0"/>
              </a:rPr>
              <a:t>30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Facilitator will lead discussion on the three (3) selected case studies which provide evidence of the impact that the pathways can have in incident occurrences in this particular mining environment.</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Facilitators are encouraged to remind participants to look at the </a:t>
            </a:r>
            <a:r>
              <a:rPr lang="en-US" sz="1200" b="1" kern="1200" dirty="0">
                <a:solidFill>
                  <a:schemeClr val="tx1"/>
                </a:solidFill>
                <a:effectLst/>
                <a:latin typeface="+mn-lt"/>
                <a:ea typeface="+mn-ea"/>
                <a:cs typeface="Arial" panose="020B0604020202020204" pitchFamily="34" charset="0"/>
              </a:rPr>
              <a:t>broader work health safety themes of hazard identification, risk management and safe systems of work</a:t>
            </a:r>
            <a:r>
              <a:rPr lang="en-US" sz="1200" kern="1200" dirty="0">
                <a:solidFill>
                  <a:schemeClr val="tx1"/>
                </a:solidFill>
                <a:effectLst/>
                <a:latin typeface="+mn-lt"/>
                <a:ea typeface="+mn-ea"/>
                <a:cs typeface="Arial" panose="020B0604020202020204" pitchFamily="34" charset="0"/>
              </a:rPr>
              <a:t> that are identified through the case studies rather than necessarily focusing on the specific factors of each incident.</a:t>
            </a:r>
            <a:endParaRPr lang="en-AU" sz="1200"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 </a:t>
            </a:r>
            <a:endParaRPr lang="en-AU" sz="1200" kern="1200" dirty="0">
              <a:solidFill>
                <a:schemeClr val="tx1"/>
              </a:solidFill>
              <a:effectLst/>
              <a:latin typeface="+mn-lt"/>
              <a:ea typeface="+mn-ea"/>
              <a:cs typeface="Arial" panose="020B0604020202020204" pitchFamily="34" charset="0"/>
            </a:endParaRPr>
          </a:p>
          <a:p>
            <a:r>
              <a:rPr lang="en-US" sz="1200" b="1" i="1" kern="1200" dirty="0">
                <a:solidFill>
                  <a:schemeClr val="tx1"/>
                </a:solidFill>
                <a:effectLst/>
                <a:latin typeface="+mn-lt"/>
                <a:ea typeface="+mn-ea"/>
                <a:cs typeface="Arial" panose="020B0604020202020204" pitchFamily="34" charset="0"/>
              </a:rPr>
              <a:t>NB: This two hour program has been structured so that only three case studies (Ravensworth; Cudal and Moolarben) are reviewed and discussed </a:t>
            </a:r>
            <a:r>
              <a:rPr lang="en-US" sz="1200" b="1" i="1" u="sng" kern="1200" dirty="0">
                <a:solidFill>
                  <a:schemeClr val="tx1"/>
                </a:solidFill>
                <a:effectLst/>
                <a:latin typeface="+mn-lt"/>
                <a:ea typeface="+mn-ea"/>
                <a:cs typeface="Arial" panose="020B0604020202020204" pitchFamily="34" charset="0"/>
              </a:rPr>
              <a:t>in detail</a:t>
            </a:r>
            <a:r>
              <a:rPr lang="en-US" sz="1200" b="1" i="1" kern="1200" dirty="0">
                <a:solidFill>
                  <a:schemeClr val="tx1"/>
                </a:solidFill>
                <a:effectLst/>
                <a:latin typeface="+mn-lt"/>
                <a:ea typeface="+mn-ea"/>
                <a:cs typeface="Arial" panose="020B0604020202020204" pitchFamily="34" charset="0"/>
              </a:rPr>
              <a:t>. Noting that the Aberfan was covered off on briefly earlier, it is recommended that the Facilitator covers off on the remaining case studies briefly to create awareness of other types of mine disasters included in this training package. </a:t>
            </a:r>
            <a:endParaRPr lang="en-AU" sz="1200" kern="1200" dirty="0">
              <a:solidFill>
                <a:schemeClr val="tx1"/>
              </a:solidFill>
              <a:effectLst/>
              <a:latin typeface="+mn-lt"/>
              <a:ea typeface="+mn-ea"/>
              <a:cs typeface="Arial" panose="020B0604020202020204" pitchFamily="34"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endParaRPr lang="en-AU" sz="1200" dirty="0">
              <a:latin typeface="+mn-lt"/>
            </a:endParaRP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15</a:t>
            </a:fld>
            <a:endParaRPr lang="en-AU"/>
          </a:p>
        </p:txBody>
      </p:sp>
      <p:sp>
        <p:nvSpPr>
          <p:cNvPr id="5" name="Date Placeholder 4">
            <a:extLst>
              <a:ext uri="{FF2B5EF4-FFF2-40B4-BE49-F238E27FC236}">
                <a16:creationId xmlns:a16="http://schemas.microsoft.com/office/drawing/2014/main" id="{01CF28E2-E1E5-48AA-9A29-05AC02692855}"/>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2718745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the three case studies: </a:t>
            </a:r>
            <a:r>
              <a:rPr lang="en-US" sz="1200" b="0" kern="1200" dirty="0">
                <a:solidFill>
                  <a:schemeClr val="tx1"/>
                </a:solidFill>
                <a:effectLst/>
                <a:latin typeface="+mn-lt"/>
                <a:ea typeface="+mn-ea"/>
                <a:cs typeface="Arial" panose="020B0604020202020204" pitchFamily="34" charset="0"/>
              </a:rPr>
              <a:t>30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Facilitator will arrange groups for this activity. Groups can be site specific or mixed depending on group dynamics and participant mine locations.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Use the program activity workbook supplied in the Facilitator Guide to support Activity 2.</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Facilitator will lead discussion on the impact the ten (10) pathways model had on the three case study examples previously provided ( Ravensworth, Cudal and Moolarben) and highlight the possibility that </a:t>
            </a:r>
            <a:r>
              <a:rPr lang="en-US" sz="1200" b="1" kern="1200" dirty="0">
                <a:solidFill>
                  <a:schemeClr val="tx1"/>
                </a:solidFill>
                <a:effectLst/>
                <a:latin typeface="+mn-lt"/>
                <a:ea typeface="+mn-ea"/>
                <a:cs typeface="Arial" panose="020B0604020202020204" pitchFamily="34" charset="0"/>
              </a:rPr>
              <a:t>the themes</a:t>
            </a:r>
            <a:r>
              <a:rPr lang="en-US" sz="1200" kern="1200" dirty="0">
                <a:solidFill>
                  <a:schemeClr val="tx1"/>
                </a:solidFill>
                <a:effectLst/>
                <a:latin typeface="+mn-lt"/>
                <a:ea typeface="+mn-ea"/>
                <a:cs typeface="Arial" panose="020B0604020202020204" pitchFamily="34" charset="0"/>
              </a:rPr>
              <a:t> presented could occur at the participant’s mine sites.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discussion activity 2 template has a blank section for Quinlan’s ten pathways as this forms an activity for the group to identify which of Professor Quinlan’s pathways the participants believe were a factor in each of the three case studies. </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Participants will work together to identify and discuss possible Quinlan pathway scenarios that are currently, or could potentially impact on their current mine sites. Responses can be recorded on the activity sheets.</a:t>
            </a: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facilitator leads the feedback discussion from the group comments. </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 The identified pathways can be used as part of the discussion on the following section on WHS statutory responsibilities as all of the pathways have links and relevance to a range of duty holder legal responsibilities.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Facilitator will refer to the case study slides and work through the detail with the participants of each selected case study.</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16</a:t>
            </a:fld>
            <a:endParaRPr lang="en-AU"/>
          </a:p>
        </p:txBody>
      </p:sp>
      <p:sp>
        <p:nvSpPr>
          <p:cNvPr id="5" name="Date Placeholder 4">
            <a:extLst>
              <a:ext uri="{FF2B5EF4-FFF2-40B4-BE49-F238E27FC236}">
                <a16:creationId xmlns:a16="http://schemas.microsoft.com/office/drawing/2014/main" id="{7729F1DA-DF45-40BF-8C68-624968234F17}"/>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4292169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24239-8386-486A-BA82-AF6769409602}"/>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0F19B003-164A-448D-AE48-1DFDF31A62C4}"/>
              </a:ext>
            </a:extLst>
          </p:cNvPr>
          <p:cNvSpPr>
            <a:spLocks noGrp="1"/>
          </p:cNvSpPr>
          <p:nvPr>
            <p:ph type="sldNum" sz="quarter" idx="11"/>
          </p:nvPr>
        </p:nvSpPr>
        <p:spPr/>
        <p:txBody>
          <a:bodyPr/>
          <a:lstStyle/>
          <a:p>
            <a:fld id="{0EF05BAA-92F6-4DEA-A832-E4B15A2F525C}" type="slidenum">
              <a:rPr lang="en-AU" smtClean="0"/>
              <a:t>17</a:t>
            </a:fld>
            <a:endParaRPr lang="en-AU"/>
          </a:p>
        </p:txBody>
      </p:sp>
      <p:sp>
        <p:nvSpPr>
          <p:cNvPr id="4" name="Notes Placeholder 3">
            <a:extLst>
              <a:ext uri="{FF2B5EF4-FFF2-40B4-BE49-F238E27FC236}">
                <a16:creationId xmlns:a16="http://schemas.microsoft.com/office/drawing/2014/main" id="{A2D35872-48DE-4B3F-A5B4-8029F2A5E262}"/>
              </a:ext>
            </a:extLst>
          </p:cNvPr>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Case study– Ravensworth Mine, Hunter Valley, NSW</a:t>
            </a:r>
          </a:p>
          <a:p>
            <a:pPr>
              <a:lnSpc>
                <a:spcPct val="100000"/>
              </a:lnSpc>
            </a:pPr>
            <a:endParaRPr lang="en-AU" sz="1200" dirty="0">
              <a:latin typeface="+mn-lt"/>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Date </a:t>
            </a:r>
            <a:endParaRPr lang="en-AU" sz="1200" b="1" u="sng"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dirty="0">
                <a:effectLst/>
                <a:latin typeface="+mn-lt"/>
                <a:ea typeface="Calibri" panose="020F0502020204030204" pitchFamily="34" charset="0"/>
                <a:cs typeface="Arial" panose="020B0604020202020204" pitchFamily="34" charset="0"/>
              </a:rPr>
              <a:t>30 November 2013</a:t>
            </a:r>
          </a:p>
          <a:p>
            <a:pPr>
              <a:lnSpc>
                <a:spcPct val="100000"/>
              </a:lnSpc>
              <a:spcBef>
                <a:spcPts val="200"/>
              </a:spcBef>
              <a:spcAft>
                <a:spcPts val="400"/>
              </a:spcAft>
            </a:pP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Location</a:t>
            </a:r>
            <a:endParaRPr lang="en-AU" sz="1200" b="1" u="sng"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dirty="0">
                <a:effectLst/>
                <a:latin typeface="+mn-lt"/>
                <a:ea typeface="Calibri" panose="020F0502020204030204" pitchFamily="34" charset="0"/>
                <a:cs typeface="Arial" panose="020B0604020202020204" pitchFamily="34" charset="0"/>
              </a:rPr>
              <a:t>Ravensworth Mine, Liddell, NSW</a:t>
            </a:r>
          </a:p>
          <a:p>
            <a:pPr>
              <a:lnSpc>
                <a:spcPct val="100000"/>
              </a:lnSpc>
              <a:spcBef>
                <a:spcPts val="200"/>
              </a:spcBef>
              <a:spcAft>
                <a:spcPts val="400"/>
              </a:spcAft>
            </a:pP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Principal Hazard NSW Mining Legislation</a:t>
            </a:r>
            <a:endParaRPr lang="en-AU" sz="1200" b="1" u="sng" dirty="0">
              <a:effectLst/>
              <a:latin typeface="+mn-lt"/>
              <a:ea typeface="Calibri" panose="020F0502020204030204" pitchFamily="34" charset="0"/>
              <a:cs typeface="Arial" panose="020B0604020202020204" pitchFamily="34" charset="0"/>
            </a:endParaRPr>
          </a:p>
          <a:p>
            <a:pPr>
              <a:lnSpc>
                <a:spcPct val="100000"/>
              </a:lnSpc>
              <a:spcBef>
                <a:spcPts val="600"/>
              </a:spcBef>
              <a:spcAft>
                <a:spcPts val="0"/>
              </a:spcAft>
            </a:pPr>
            <a:r>
              <a:rPr lang="en-AU" sz="1200" dirty="0">
                <a:solidFill>
                  <a:srgbClr val="000000"/>
                </a:solidFill>
                <a:effectLst/>
                <a:latin typeface="+mn-lt"/>
                <a:ea typeface="Times New Roman" panose="02020603050405020304" pitchFamily="18" charset="0"/>
                <a:cs typeface="Arial" panose="020B0604020202020204" pitchFamily="34" charset="0"/>
              </a:rPr>
              <a:t>(vii) roads or other vehicle operating areas</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600"/>
              </a:spcBef>
              <a:spcAft>
                <a:spcPts val="0"/>
              </a:spcAft>
            </a:pPr>
            <a:r>
              <a:rPr lang="en-AU" sz="1200" dirty="0">
                <a:solidFill>
                  <a:srgbClr val="000000"/>
                </a:solidFill>
                <a:effectLst/>
                <a:latin typeface="+mn-lt"/>
                <a:ea typeface="Times New Roman" panose="02020603050405020304" pitchFamily="18" charset="0"/>
                <a:cs typeface="Arial" panose="020B0604020202020204" pitchFamily="34" charset="0"/>
              </a:rPr>
              <a:t> </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Incident details</a:t>
            </a:r>
            <a:endParaRPr lang="en-AU" sz="1200" b="1" u="sng"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 mine worker suffered fatal injuries when the Toyota Landcruiser they were driving collided with, and was run over by, the front right-hand side wheel of a haul dump truck (Caterpillar 793D), weighing approximately 351tonnes (including 186 </a:t>
            </a:r>
            <a:r>
              <a:rPr lang="en-US" sz="1200" dirty="0" err="1">
                <a:effectLst/>
                <a:latin typeface="+mn-lt"/>
                <a:ea typeface="Calibri" panose="020F0502020204030204" pitchFamily="34" charset="0"/>
                <a:cs typeface="Arial" panose="020B0604020202020204" pitchFamily="34" charset="0"/>
              </a:rPr>
              <a:t>tonnes</a:t>
            </a:r>
            <a:r>
              <a:rPr lang="en-US" sz="1200" dirty="0">
                <a:effectLst/>
                <a:latin typeface="+mn-lt"/>
                <a:ea typeface="Calibri" panose="020F0502020204030204" pitchFamily="34" charset="0"/>
                <a:cs typeface="Arial" panose="020B0604020202020204" pitchFamily="34" charset="0"/>
              </a:rPr>
              <a:t> of coal).</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driver was the only occupant of the Landcruiser vehicle and approached a T-intersection with the stockpile ramp and proceeded to turn into the path of the truck.  The truck operator saw the Landcruiser enter the haul road on their right but then lost sight of it.</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Approximately 10 months later 4 people died in a similar fatal accident on the Freeport Copper Mine, Papua Province, Indonesia when a Caterpillar 785 haul truck also accidentally collided with a shift change light vehicle with nine occupants.</a:t>
            </a:r>
          </a:p>
          <a:p>
            <a:pPr>
              <a:lnSpc>
                <a:spcPct val="100000"/>
              </a:lnSpc>
              <a:spcBef>
                <a:spcPts val="200"/>
              </a:spcBef>
              <a:spcAft>
                <a:spcPts val="400"/>
              </a:spcAft>
            </a:pP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Human and organisational  factors</a:t>
            </a:r>
            <a:endParaRPr lang="en-AU" sz="1200" b="1" u="sng"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The driver may have recognised the presence of the intersection but was not able to detect the truck and/or observed the truck, but misinterpreted the road environment presented and what was required. (P. 2)</a:t>
            </a: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Traffic management systems and the interaction between light and heavy vehicles on haul roads may have created the opportunity for collision.</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Design and construction of road bunding failed to consider possibility for obscuring visibility for light vehicles.</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Due to the height of the truck and its close proximity to the intersection, the lack of light coming from the bumper lights would have made it difficult for the Landcruiser driver to see the truck.</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Neither vehicles had proximity alert or collision avoidance systems installed. This is not currently legislated but is emerging best practice.</a:t>
            </a:r>
          </a:p>
          <a:p>
            <a:pPr>
              <a:lnSpc>
                <a:spcPct val="100000"/>
              </a:lnSpc>
              <a:spcBef>
                <a:spcPts val="200"/>
              </a:spcBef>
              <a:spcAft>
                <a:spcPts val="400"/>
              </a:spcAft>
            </a:pP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Critical controls</a:t>
            </a:r>
            <a:endParaRPr lang="en-AU" sz="1200" b="1" u="sng"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Mine engineering and design standard for haul roads and intersections</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Traffic management system regarding light and heavy vehicle interaction</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Training and Competency System for operating light vehicles</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Mine processes for lighting</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Light vehicle specification and maintenance system</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endParaRPr lang="en-US"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Patterns of failure</a:t>
            </a:r>
          </a:p>
          <a:p>
            <a:pPr>
              <a:lnSpc>
                <a:spcPct val="100000"/>
              </a:lnSpc>
              <a:spcBef>
                <a:spcPts val="200"/>
              </a:spcBef>
              <a:spcAft>
                <a:spcPts val="400"/>
              </a:spcAft>
            </a:pPr>
            <a:endParaRPr lang="en-AU" sz="1200" b="1" u="sng"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0" i="1" dirty="0">
                <a:effectLst/>
                <a:latin typeface="+mn-lt"/>
                <a:ea typeface="Calibri" panose="020F0502020204030204" pitchFamily="34" charset="0"/>
                <a:cs typeface="Arial" panose="020B0604020202020204" pitchFamily="34" charset="0"/>
              </a:rPr>
              <a:t>Pathway 1   Design, engineering and maintenance flaws</a:t>
            </a:r>
          </a:p>
          <a:p>
            <a:pPr>
              <a:lnSpc>
                <a:spcPct val="100000"/>
              </a:lnSpc>
              <a:spcBef>
                <a:spcPts val="200"/>
              </a:spcBef>
              <a:spcAft>
                <a:spcPts val="400"/>
              </a:spcAft>
            </a:pPr>
            <a:endParaRPr lang="en-AU" sz="1200" b="0" i="1"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1" dirty="0">
                <a:effectLst/>
                <a:latin typeface="+mn-lt"/>
                <a:ea typeface="Calibri" panose="020F0502020204030204" pitchFamily="34" charset="0"/>
                <a:cs typeface="Arial" panose="020B0604020202020204" pitchFamily="34" charset="0"/>
              </a:rPr>
              <a:t>Inv Report - Contributory factor #2</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Some aspects of the intersection design and signage did not meet Ravensworth mine’s guidelines and/or ARRB best practice.</a:t>
            </a:r>
          </a:p>
          <a:p>
            <a:pPr marL="0" indent="0">
              <a:lnSpc>
                <a:spcPct val="100000"/>
              </a:lnSpc>
              <a:spcBef>
                <a:spcPts val="200"/>
              </a:spcBef>
              <a:spcAft>
                <a:spcPts val="400"/>
              </a:spcAft>
              <a:buFont typeface="Arial" panose="020B0604020202020204" pitchFamily="34" charset="0"/>
              <a:buNone/>
            </a:pPr>
            <a:endParaRPr lang="en-US"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1" dirty="0">
                <a:effectLst/>
                <a:latin typeface="+mn-lt"/>
                <a:ea typeface="Calibri" panose="020F0502020204030204" pitchFamily="34" charset="0"/>
                <a:cs typeface="Arial" panose="020B0604020202020204" pitchFamily="34" charset="0"/>
              </a:rPr>
              <a:t>Inv Report - Contributory factor #4</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The background lighting near the intersection had the potential to disorientate or confuse drivers approaching the intersection on the 8</a:t>
            </a:r>
            <a:r>
              <a:rPr lang="en-US" sz="1200" baseline="30000" dirty="0">
                <a:effectLst/>
                <a:latin typeface="+mn-lt"/>
                <a:ea typeface="Calibri" panose="020F0502020204030204" pitchFamily="34" charset="0"/>
                <a:cs typeface="Arial" panose="020B0604020202020204" pitchFamily="34" charset="0"/>
              </a:rPr>
              <a:t>th</a:t>
            </a:r>
            <a:r>
              <a:rPr lang="en-US" sz="1200" dirty="0">
                <a:effectLst/>
                <a:latin typeface="+mn-lt"/>
                <a:ea typeface="Calibri" panose="020F0502020204030204" pitchFamily="34" charset="0"/>
                <a:cs typeface="Arial" panose="020B0604020202020204" pitchFamily="34" charset="0"/>
              </a:rPr>
              <a:t> ramp.</a:t>
            </a:r>
          </a:p>
          <a:p>
            <a:pPr marL="0" indent="0">
              <a:lnSpc>
                <a:spcPct val="100000"/>
              </a:lnSpc>
              <a:spcBef>
                <a:spcPts val="200"/>
              </a:spcBef>
              <a:spcAft>
                <a:spcPts val="400"/>
              </a:spcAft>
              <a:buFont typeface="Arial" panose="020B0604020202020204" pitchFamily="34" charset="0"/>
              <a:buNone/>
            </a:pP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1" dirty="0">
                <a:effectLst/>
                <a:latin typeface="+mn-lt"/>
                <a:ea typeface="Calibri" panose="020F0502020204030204" pitchFamily="34" charset="0"/>
                <a:cs typeface="Arial" panose="020B0604020202020204" pitchFamily="34" charset="0"/>
              </a:rPr>
              <a:t>Inv Report – Contributory Factor #6</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The poor visibility of the truck due to the obscured front bumper lights and recessed right side low beam may have contributed to the incident by limiting the visibility of the truck that night.</a:t>
            </a:r>
          </a:p>
          <a:p>
            <a:pPr marL="0" indent="0">
              <a:lnSpc>
                <a:spcPct val="100000"/>
              </a:lnSpc>
              <a:spcBef>
                <a:spcPts val="200"/>
              </a:spcBef>
              <a:spcAft>
                <a:spcPts val="400"/>
              </a:spcAft>
              <a:buFont typeface="Arial" panose="020B0604020202020204" pitchFamily="34" charset="0"/>
              <a:buNone/>
            </a:pP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1" dirty="0">
                <a:effectLst/>
                <a:latin typeface="+mn-lt"/>
                <a:ea typeface="Calibri" panose="020F0502020204030204" pitchFamily="34" charset="0"/>
                <a:cs typeface="Arial" panose="020B0604020202020204" pitchFamily="34" charset="0"/>
              </a:rPr>
              <a:t>Inv Report - Contributory factor #7, #9 </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Absence of other illumination devices on the truck to enhance visibility.</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No proximity or collision avoidance systems installed on the truck or Landcruiser to warn operators of the presence of another vehicle.</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endParaRPr lang="en-US" sz="1200" b="1"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1" dirty="0">
                <a:effectLst/>
                <a:latin typeface="+mn-lt"/>
                <a:ea typeface="Calibri" panose="020F0502020204030204" pitchFamily="34" charset="0"/>
                <a:cs typeface="Arial" panose="020B0604020202020204" pitchFamily="34" charset="0"/>
              </a:rPr>
              <a:t>Inv Report - Contributory factor #10</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dirty="0">
                <a:effectLst/>
                <a:latin typeface="+mn-lt"/>
                <a:ea typeface="Calibri" panose="020F0502020204030204" pitchFamily="34" charset="0"/>
                <a:cs typeface="Arial" panose="020B0604020202020204" pitchFamily="34" charset="0"/>
              </a:rPr>
              <a:t>An over-reliance on administrative controls to manage heavy and light vehicle interactions at Ravensworth mine.</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endParaRPr lang="en-US"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References</a:t>
            </a:r>
            <a:endParaRPr lang="en-AU" sz="1200" b="1" u="sng"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Investigation report</a:t>
            </a: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Investigation into a fatal collision between a Caterpillar 793D haul dump truck and a Toyota Landcruiser at Ravensworth open cut mine on 30 November 2013.</a:t>
            </a: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Report prepared by the NSW Mine Safety Investigation Unit for the Secretary of NSW Trade &amp; Investment</a:t>
            </a: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March 2015</a:t>
            </a:r>
          </a:p>
          <a:p>
            <a:pPr marL="285750" indent="-285750">
              <a:lnSpc>
                <a:spcPct val="100000"/>
              </a:lnSpc>
              <a:spcBef>
                <a:spcPts val="200"/>
              </a:spcBef>
              <a:spcAft>
                <a:spcPts val="400"/>
              </a:spcAft>
              <a:buFont typeface="Arial" panose="020B0604020202020204" pitchFamily="34" charset="0"/>
              <a:buChar char="•"/>
            </a:pPr>
            <a:r>
              <a:rPr lang="en-AU" sz="1200" u="sng" dirty="0">
                <a:solidFill>
                  <a:srgbClr val="0563C1"/>
                </a:solidFill>
                <a:effectLst/>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https://www.resourcesandenergy.nsw.gov.au/__data/assets/pdf_file/0005/553523/Ravensworth-Investigation-Report.pdf</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AU" sz="1200" u="sng" dirty="0">
                <a:solidFill>
                  <a:srgbClr val="0000FF"/>
                </a:solidFill>
                <a:effectLst/>
                <a:latin typeface="+mn-l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https://www.sbs.com.au/news/deaths-at-us-mine-in-indonesia</a:t>
            </a:r>
            <a:endParaRPr lang="en-AU" sz="1200" dirty="0">
              <a:effectLst/>
              <a:latin typeface="+mn-lt"/>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1491119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A6629E-8BA1-4500-B52A-C70A79E840D2}"/>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C0250327-6459-44B8-B056-92D245CB12F5}"/>
              </a:ext>
            </a:extLst>
          </p:cNvPr>
          <p:cNvSpPr>
            <a:spLocks noGrp="1"/>
          </p:cNvSpPr>
          <p:nvPr>
            <p:ph type="sldNum" sz="quarter" idx="11"/>
          </p:nvPr>
        </p:nvSpPr>
        <p:spPr/>
        <p:txBody>
          <a:bodyPr/>
          <a:lstStyle/>
          <a:p>
            <a:fld id="{0EF05BAA-92F6-4DEA-A832-E4B15A2F525C}" type="slidenum">
              <a:rPr lang="en-AU" smtClean="0"/>
              <a:t>18</a:t>
            </a:fld>
            <a:endParaRPr lang="en-AU"/>
          </a:p>
        </p:txBody>
      </p:sp>
      <p:sp>
        <p:nvSpPr>
          <p:cNvPr id="4" name="Notes Placeholder 3">
            <a:extLst>
              <a:ext uri="{FF2B5EF4-FFF2-40B4-BE49-F238E27FC236}">
                <a16:creationId xmlns:a16="http://schemas.microsoft.com/office/drawing/2014/main" id="{789E2786-D2D2-4A63-B198-FE425B2F0940}"/>
              </a:ext>
            </a:extLst>
          </p:cNvPr>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Case study – Cudal Limestone Quarry, Cudal NSW</a:t>
            </a:r>
          </a:p>
          <a:p>
            <a:endParaRPr lang="en-AU" sz="1200" dirty="0">
              <a:latin typeface="+mn-lt"/>
              <a:cs typeface="Arial" panose="020B0604020202020204" pitchFamily="34" charset="0"/>
            </a:endParaRPr>
          </a:p>
          <a:p>
            <a:pPr>
              <a:lnSpc>
                <a:spcPct val="115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Date </a:t>
            </a:r>
            <a:endParaRPr lang="en-AU" sz="1200" b="1" u="sng"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dirty="0">
                <a:effectLst/>
                <a:latin typeface="+mn-lt"/>
                <a:ea typeface="Calibri" panose="020F0502020204030204" pitchFamily="34" charset="0"/>
                <a:cs typeface="Arial" panose="020B0604020202020204" pitchFamily="34" charset="0"/>
              </a:rPr>
              <a:t>27 August 2014</a:t>
            </a:r>
          </a:p>
          <a:p>
            <a:pPr>
              <a:lnSpc>
                <a:spcPct val="115000"/>
              </a:lnSpc>
              <a:spcBef>
                <a:spcPts val="200"/>
              </a:spcBef>
              <a:spcAft>
                <a:spcPts val="400"/>
              </a:spcAft>
            </a:pPr>
            <a:endParaRPr lang="en-AU" sz="1200"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Location</a:t>
            </a:r>
            <a:endParaRPr lang="en-AU" sz="1200" b="1" u="sng"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dirty="0">
                <a:effectLst/>
                <a:latin typeface="+mn-lt"/>
                <a:ea typeface="Calibri" panose="020F0502020204030204" pitchFamily="34" charset="0"/>
                <a:cs typeface="Arial" panose="020B0604020202020204" pitchFamily="34" charset="0"/>
              </a:rPr>
              <a:t>Cudal Limestone Quarry, Cudal, NSW</a:t>
            </a:r>
            <a:endParaRPr lang="en-AU" sz="1200"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endParaRPr lang="en-US" sz="1200" b="1" u="sng"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Principal Hazard NSW Mining Legislation</a:t>
            </a:r>
            <a:endParaRPr lang="en-AU" sz="1200" b="1" u="sng" dirty="0">
              <a:effectLst/>
              <a:latin typeface="+mn-lt"/>
              <a:ea typeface="Calibri" panose="020F0502020204030204" pitchFamily="34" charset="0"/>
              <a:cs typeface="Arial" panose="020B0604020202020204" pitchFamily="34" charset="0"/>
            </a:endParaRPr>
          </a:p>
          <a:p>
            <a:pPr>
              <a:lnSpc>
                <a:spcPct val="107000"/>
              </a:lnSpc>
              <a:spcBef>
                <a:spcPts val="600"/>
              </a:spcBef>
              <a:spcAft>
                <a:spcPts val="0"/>
              </a:spcAft>
            </a:pPr>
            <a:r>
              <a:rPr lang="en-US" sz="1200" dirty="0">
                <a:solidFill>
                  <a:srgbClr val="000000"/>
                </a:solidFill>
                <a:effectLst/>
                <a:latin typeface="+mn-lt"/>
                <a:ea typeface="Times New Roman" panose="02020603050405020304" pitchFamily="18" charset="0"/>
                <a:cs typeface="Arial" panose="020B0604020202020204" pitchFamily="34" charset="0"/>
              </a:rPr>
              <a:t>Under WHS Act</a:t>
            </a:r>
          </a:p>
          <a:p>
            <a:pPr>
              <a:lnSpc>
                <a:spcPct val="107000"/>
              </a:lnSpc>
              <a:spcBef>
                <a:spcPts val="600"/>
              </a:spcBef>
              <a:spcAft>
                <a:spcPts val="0"/>
              </a:spcAft>
            </a:pPr>
            <a:endParaRPr lang="en-AU" sz="1200"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Incident details</a:t>
            </a:r>
            <a:endParaRPr lang="en-AU" sz="1200" b="1" u="sng" dirty="0">
              <a:effectLst/>
              <a:latin typeface="+mn-lt"/>
              <a:ea typeface="Calibri" panose="020F0502020204030204" pitchFamily="34" charset="0"/>
              <a:cs typeface="Arial" panose="020B0604020202020204" pitchFamily="34" charset="0"/>
            </a:endParaRPr>
          </a:p>
          <a:p>
            <a:pPr marL="285750" indent="-285750">
              <a:lnSpc>
                <a:spcPct val="115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A resident of a neighbouring property to the Cudal Limestone Quarry was found deceased.  The house was supplied with electricity from the quarry’s electrical supply.  The deceased woman appeared to have suffered a fatal electric shock. </a:t>
            </a:r>
          </a:p>
          <a:p>
            <a:pPr marL="285750" indent="-285750">
              <a:lnSpc>
                <a:spcPct val="115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The house was approx. 250m from the crushing plant which was supplied by a three-phase overhead line.</a:t>
            </a:r>
          </a:p>
          <a:p>
            <a:pPr marL="285750" indent="-285750">
              <a:lnSpc>
                <a:spcPct val="115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Electrical testing identified that when the electrical supply was on and the crushing plant was operating, excessive voltage appeared at the house earth stake and water pipes.  A phase-to-earth fault was identified on a motor supply cable.    </a:t>
            </a:r>
          </a:p>
          <a:p>
            <a:pPr>
              <a:lnSpc>
                <a:spcPct val="115000"/>
              </a:lnSpc>
              <a:spcBef>
                <a:spcPts val="200"/>
              </a:spcBef>
              <a:spcAft>
                <a:spcPts val="400"/>
              </a:spcAft>
            </a:pPr>
            <a:r>
              <a:rPr lang="en-AU" sz="1200" dirty="0">
                <a:effectLst/>
                <a:latin typeface="+mn-lt"/>
                <a:ea typeface="Calibri" panose="020F0502020204030204" pitchFamily="34" charset="0"/>
                <a:cs typeface="Arial" panose="020B0604020202020204" pitchFamily="34" charset="0"/>
              </a:rPr>
              <a:t> </a:t>
            </a:r>
            <a:endParaRPr lang="en-AU" sz="1200" b="1" u="sng"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Human and organisational  factors</a:t>
            </a:r>
            <a:endParaRPr lang="en-AU" sz="1200" b="1" u="sng"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AU" sz="1200" dirty="0">
                <a:effectLst/>
                <a:latin typeface="+mn-lt"/>
                <a:ea typeface="Calibri" panose="020F0502020204030204" pitchFamily="34" charset="0"/>
                <a:cs typeface="Arial" panose="020B0604020202020204" pitchFamily="34" charset="0"/>
              </a:rPr>
              <a:t>The organisation allowed a non-compliant electrical installation to operate on the site.</a:t>
            </a:r>
          </a:p>
          <a:p>
            <a:pPr>
              <a:lnSpc>
                <a:spcPct val="115000"/>
              </a:lnSpc>
              <a:spcBef>
                <a:spcPts val="200"/>
              </a:spcBef>
              <a:spcAft>
                <a:spcPts val="400"/>
              </a:spcAft>
            </a:pPr>
            <a:r>
              <a:rPr lang="en-AU" sz="1200" dirty="0">
                <a:effectLst/>
                <a:latin typeface="+mn-lt"/>
                <a:ea typeface="Calibri" panose="020F0502020204030204" pitchFamily="34" charset="0"/>
                <a:cs typeface="Arial" panose="020B0604020202020204" pitchFamily="34" charset="0"/>
              </a:rPr>
              <a:t>Electrical work at the site was not completed to a sufficient standard to meet legislative and Australian Standard requirements.</a:t>
            </a:r>
          </a:p>
          <a:p>
            <a:pPr>
              <a:lnSpc>
                <a:spcPct val="115000"/>
              </a:lnSpc>
              <a:spcBef>
                <a:spcPts val="200"/>
              </a:spcBef>
              <a:spcAft>
                <a:spcPts val="400"/>
              </a:spcAft>
            </a:pPr>
            <a:r>
              <a:rPr lang="en-US" sz="1200" dirty="0">
                <a:effectLst/>
                <a:latin typeface="+mn-lt"/>
                <a:ea typeface="Calibri" panose="020F0502020204030204" pitchFamily="34" charset="0"/>
                <a:cs typeface="Arial" panose="020B0604020202020204" pitchFamily="34" charset="0"/>
              </a:rPr>
              <a:t>Critical controls</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15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Site standard and statutory compliance program for electrical installations</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15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Site electrical maintenance program</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15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Site electrical inspection program</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15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Site program for training and competency for electrical work</a:t>
            </a:r>
          </a:p>
          <a:p>
            <a:pPr marL="342900" lvl="0" indent="-342900">
              <a:lnSpc>
                <a:spcPct val="115000"/>
              </a:lnSpc>
              <a:spcBef>
                <a:spcPts val="200"/>
              </a:spcBef>
              <a:spcAft>
                <a:spcPts val="400"/>
              </a:spcAft>
              <a:buFont typeface="Courier New" panose="02070309020205020404" pitchFamily="49" charset="0"/>
              <a:buChar char="o"/>
            </a:pPr>
            <a:endParaRPr lang="en-AU" sz="1200"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Patterns of failure</a:t>
            </a:r>
            <a:endParaRPr lang="en-AU" sz="1200" b="1" u="sng"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endParaRPr lang="en-US" sz="1200" b="1"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dirty="0">
                <a:effectLst/>
                <a:latin typeface="+mn-lt"/>
                <a:ea typeface="Calibri" panose="020F0502020204030204" pitchFamily="34" charset="0"/>
                <a:cs typeface="Arial" panose="020B0604020202020204" pitchFamily="34" charset="0"/>
              </a:rPr>
              <a:t>Pathway 1 Design, engineering and maintenance flaws</a:t>
            </a:r>
            <a:endParaRPr lang="en-AU" sz="1200" dirty="0">
              <a:effectLst/>
              <a:latin typeface="+mn-lt"/>
              <a:ea typeface="Calibri" panose="020F0502020204030204" pitchFamily="34" charset="0"/>
              <a:cs typeface="Arial" panose="020B0604020202020204" pitchFamily="34" charset="0"/>
            </a:endParaRPr>
          </a:p>
          <a:p>
            <a:pPr marL="285750" indent="-285750">
              <a:lnSpc>
                <a:spcPct val="115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Lack of safety devices “The absence of the earth to neutral link at the quarry switchboard does not meet the requirements of the wiring rules for a MEN earthing system” (P.4) </a:t>
            </a:r>
            <a:endParaRPr lang="en-AU" sz="1200" dirty="0">
              <a:effectLst/>
              <a:latin typeface="+mn-lt"/>
              <a:ea typeface="Calibri" panose="020F0502020204030204" pitchFamily="34" charset="0"/>
              <a:cs typeface="Arial" panose="020B0604020202020204" pitchFamily="34" charset="0"/>
            </a:endParaRPr>
          </a:p>
          <a:p>
            <a:pPr marL="285750" indent="-285750">
              <a:lnSpc>
                <a:spcPct val="115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Insufficiently engineered and maintained electrical system. </a:t>
            </a:r>
            <a:endParaRPr lang="en-AU" sz="1200"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endParaRPr lang="en-US" sz="1200" b="1"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dirty="0">
                <a:effectLst/>
                <a:latin typeface="+mn-lt"/>
                <a:ea typeface="Calibri" panose="020F0502020204030204" pitchFamily="34" charset="0"/>
                <a:cs typeface="Arial" panose="020B0604020202020204" pitchFamily="34" charset="0"/>
              </a:rPr>
              <a:t>Pathway 5 Flaws in system auditing</a:t>
            </a:r>
            <a:endParaRPr lang="en-AU" sz="1200" dirty="0">
              <a:effectLst/>
              <a:latin typeface="+mn-lt"/>
              <a:ea typeface="Calibri" panose="020F0502020204030204" pitchFamily="34" charset="0"/>
              <a:cs typeface="Arial" panose="020B0604020202020204" pitchFamily="34" charset="0"/>
            </a:endParaRPr>
          </a:p>
          <a:p>
            <a:pPr marL="285750" indent="-285750">
              <a:lnSpc>
                <a:spcPct val="115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Non-compliant electrical work.  At the main switchboard, it was observed that no earth to neutral link (E-N link) was fitted.  The absence of the E-N link at the main switchboard resulted in an increase in the earth fault loop impedance from the motor of the crushing plant to the supply transformer.  This increased fault loop impedance resulted in a voltage rise on the neutral conductors throughout the quarry supply system during and electrical fault condition.  The earth leakage relay did not activate during the fault event.” (P.3)</a:t>
            </a:r>
            <a:endParaRPr lang="en-AU" sz="1200"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endParaRPr lang="en-US" sz="1200" b="1" u="sng" dirty="0">
              <a:effectLst/>
              <a:latin typeface="+mn-lt"/>
              <a:ea typeface="Calibri" panose="020F0502020204030204" pitchFamily="34" charset="0"/>
              <a:cs typeface="Arial" panose="020B0604020202020204" pitchFamily="34" charset="0"/>
            </a:endParaRPr>
          </a:p>
          <a:p>
            <a:pPr>
              <a:lnSpc>
                <a:spcPct val="115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References</a:t>
            </a:r>
            <a:endParaRPr lang="en-AU" sz="1200" b="1" u="sng" dirty="0">
              <a:effectLst/>
              <a:latin typeface="+mn-lt"/>
              <a:ea typeface="Calibri" panose="020F0502020204030204" pitchFamily="34" charset="0"/>
              <a:cs typeface="Arial" panose="020B0604020202020204" pitchFamily="34" charset="0"/>
            </a:endParaRPr>
          </a:p>
          <a:p>
            <a:pPr marL="285750" indent="-285750">
              <a:lnSpc>
                <a:spcPct val="115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Information release – NSW Mine Safety Investigation Unit 3 February 2015</a:t>
            </a:r>
            <a:endParaRPr lang="en-AU" sz="1200" dirty="0">
              <a:effectLst/>
              <a:latin typeface="+mn-lt"/>
              <a:ea typeface="Calibri" panose="020F0502020204030204" pitchFamily="34" charset="0"/>
              <a:cs typeface="Arial" panose="020B0604020202020204" pitchFamily="34" charset="0"/>
            </a:endParaRPr>
          </a:p>
          <a:p>
            <a:pPr marL="285750" indent="-285750">
              <a:lnSpc>
                <a:spcPct val="115000"/>
              </a:lnSpc>
              <a:spcBef>
                <a:spcPts val="200"/>
              </a:spcBef>
              <a:spcAft>
                <a:spcPts val="400"/>
              </a:spcAft>
              <a:buFont typeface="Arial" panose="020B0604020202020204" pitchFamily="34" charset="0"/>
              <a:buChar char="•"/>
            </a:pPr>
            <a:r>
              <a:rPr lang="en-US" sz="1200" u="sng" dirty="0">
                <a:solidFill>
                  <a:srgbClr val="0563C1"/>
                </a:solidFill>
                <a:effectLst/>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https://www.resourcesandgeoscience.nsw.gov.au/__data/assets/pdf_file/0009/542475/IIR15-01-Fatality-at-house-near-quarry.pdf</a:t>
            </a:r>
            <a:endParaRPr lang="en-AU" sz="1200" dirty="0">
              <a:effectLst/>
              <a:latin typeface="+mn-lt"/>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634598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619D06-8235-4365-9EFE-2469A2D651D5}"/>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44F969D5-125B-444F-9EAE-F1838576A5C9}"/>
              </a:ext>
            </a:extLst>
          </p:cNvPr>
          <p:cNvSpPr>
            <a:spLocks noGrp="1"/>
          </p:cNvSpPr>
          <p:nvPr>
            <p:ph type="sldNum" sz="quarter" idx="11"/>
          </p:nvPr>
        </p:nvSpPr>
        <p:spPr/>
        <p:txBody>
          <a:bodyPr/>
          <a:lstStyle/>
          <a:p>
            <a:fld id="{0EF05BAA-92F6-4DEA-A832-E4B15A2F525C}" type="slidenum">
              <a:rPr lang="en-AU" smtClean="0"/>
              <a:t>19</a:t>
            </a:fld>
            <a:endParaRPr lang="en-AU"/>
          </a:p>
        </p:txBody>
      </p:sp>
      <p:sp>
        <p:nvSpPr>
          <p:cNvPr id="4" name="Notes Placeholder 3">
            <a:extLst>
              <a:ext uri="{FF2B5EF4-FFF2-40B4-BE49-F238E27FC236}">
                <a16:creationId xmlns:a16="http://schemas.microsoft.com/office/drawing/2014/main" id="{A72C8B6A-ABB7-48DC-BE3F-13EBBFC0C905}"/>
              </a:ext>
            </a:extLst>
          </p:cNvPr>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Case study – Moolarben Coal Operations, Ulan, NSW</a:t>
            </a:r>
          </a:p>
          <a:p>
            <a:endParaRPr lang="en-AU" sz="1200" dirty="0">
              <a:latin typeface="+mn-lt"/>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Date </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6 June 2015</a:t>
            </a:r>
          </a:p>
          <a:p>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Location</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Moolarben Coal Operations, Ulan, NSW</a:t>
            </a:r>
          </a:p>
          <a:p>
            <a:endParaRPr lang="en-AU"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Principal Hazard NSW Mining Legislation</a:t>
            </a:r>
            <a:endParaRPr lang="en-AU" sz="1200" b="1" u="sng" kern="1200" dirty="0">
              <a:solidFill>
                <a:schemeClr val="tx1"/>
              </a:solidFill>
              <a:effectLst/>
              <a:latin typeface="+mn-lt"/>
              <a:ea typeface="+mn-ea"/>
              <a:cs typeface="Arial" panose="020B0604020202020204" pitchFamily="34" charset="0"/>
            </a:endParaRPr>
          </a:p>
          <a:p>
            <a:r>
              <a:rPr lang="en-AU" sz="1200" kern="1200" dirty="0">
                <a:solidFill>
                  <a:schemeClr val="tx1"/>
                </a:solidFill>
                <a:effectLst/>
                <a:latin typeface="+mn-lt"/>
                <a:ea typeface="+mn-ea"/>
                <a:cs typeface="Arial" panose="020B0604020202020204" pitchFamily="34" charset="0"/>
              </a:rPr>
              <a:t>(</a:t>
            </a:r>
            <a:r>
              <a:rPr lang="en-AU" sz="1200" kern="1200" dirty="0" err="1">
                <a:solidFill>
                  <a:schemeClr val="tx1"/>
                </a:solidFill>
                <a:effectLst/>
                <a:latin typeface="+mn-lt"/>
                <a:ea typeface="+mn-ea"/>
                <a:cs typeface="Arial" panose="020B0604020202020204" pitchFamily="34" charset="0"/>
              </a:rPr>
              <a:t>i</a:t>
            </a:r>
            <a:r>
              <a:rPr lang="en-AU" sz="1200" kern="1200" dirty="0">
                <a:solidFill>
                  <a:schemeClr val="tx1"/>
                </a:solidFill>
                <a:effectLst/>
                <a:latin typeface="+mn-lt"/>
                <a:ea typeface="+mn-ea"/>
                <a:cs typeface="Arial" panose="020B0604020202020204" pitchFamily="34" charset="0"/>
              </a:rPr>
              <a:t>) Ground or strata failure</a:t>
            </a:r>
          </a:p>
          <a:p>
            <a:r>
              <a:rPr lang="en-AU" sz="1200" kern="1200" dirty="0">
                <a:solidFill>
                  <a:schemeClr val="tx1"/>
                </a:solidFill>
                <a:effectLst/>
                <a:latin typeface="+mn-lt"/>
                <a:ea typeface="+mn-ea"/>
                <a:cs typeface="Arial" panose="020B0604020202020204" pitchFamily="34" charset="0"/>
              </a:rPr>
              <a:t> </a:t>
            </a:r>
            <a:endParaRPr lang="en-AU"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Incident details</a:t>
            </a:r>
          </a:p>
          <a:p>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Regular open cut mining operations were being undertaken on the morning of 6 June 2015 when a section of the highwall adjacent to a public road failed. There was nobody in the immediate area at the time of the slump.</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failure was about 160 m wide and approximately 55 m high. The highwall edge before the failure was 40 m from a public road and 12 m after the failure.</a:t>
            </a:r>
          </a:p>
          <a:p>
            <a:r>
              <a:rPr lang="en-AU" sz="1200" i="1" kern="1200" dirty="0">
                <a:solidFill>
                  <a:schemeClr val="tx1"/>
                </a:solidFill>
                <a:effectLst/>
                <a:latin typeface="+mn-lt"/>
                <a:ea typeface="+mn-ea"/>
                <a:cs typeface="Arial" panose="020B0604020202020204" pitchFamily="34" charset="0"/>
              </a:rPr>
              <a:t>      Contributing factors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 </a:t>
            </a:r>
            <a:r>
              <a:rPr lang="en-AU" sz="1200" kern="1200" dirty="0" err="1">
                <a:solidFill>
                  <a:schemeClr val="tx1"/>
                </a:solidFill>
                <a:effectLst/>
                <a:latin typeface="+mn-lt"/>
                <a:ea typeface="+mn-ea"/>
                <a:cs typeface="Arial" panose="020B0604020202020204" pitchFamily="34" charset="0"/>
              </a:rPr>
              <a:t>palaeochannel</a:t>
            </a:r>
            <a:r>
              <a:rPr lang="en-AU" sz="1200" kern="1200" dirty="0">
                <a:solidFill>
                  <a:schemeClr val="tx1"/>
                </a:solidFill>
                <a:effectLst/>
                <a:latin typeface="+mn-lt"/>
                <a:ea typeface="+mn-ea"/>
                <a:cs typeface="Arial" panose="020B0604020202020204" pitchFamily="34" charset="0"/>
              </a:rPr>
              <a:t> infill sequence of materials had been exposed during recent mining operations. It included materials that had not been identified in geological modelling. A </a:t>
            </a:r>
            <a:r>
              <a:rPr lang="en-AU" sz="1200" kern="1200" dirty="0" err="1">
                <a:solidFill>
                  <a:schemeClr val="tx1"/>
                </a:solidFill>
                <a:effectLst/>
                <a:latin typeface="+mn-lt"/>
                <a:ea typeface="+mn-ea"/>
                <a:cs typeface="Arial" panose="020B0604020202020204" pitchFamily="34" charset="0"/>
              </a:rPr>
              <a:t>palaeochannel</a:t>
            </a:r>
            <a:r>
              <a:rPr lang="en-AU" sz="1200" kern="1200" dirty="0">
                <a:solidFill>
                  <a:schemeClr val="tx1"/>
                </a:solidFill>
                <a:effectLst/>
                <a:latin typeface="+mn-lt"/>
                <a:ea typeface="+mn-ea"/>
                <a:cs typeface="Arial" panose="020B0604020202020204" pitchFamily="34" charset="0"/>
              </a:rPr>
              <a:t> is a remnant of an inactive river or stream that has been filled or buried by younger sediment. This </a:t>
            </a:r>
            <a:r>
              <a:rPr lang="en-AU" sz="1200" kern="1200" dirty="0" err="1">
                <a:solidFill>
                  <a:schemeClr val="tx1"/>
                </a:solidFill>
                <a:effectLst/>
                <a:latin typeface="+mn-lt"/>
                <a:ea typeface="+mn-ea"/>
                <a:cs typeface="Arial" panose="020B0604020202020204" pitchFamily="34" charset="0"/>
              </a:rPr>
              <a:t>palaeochannel</a:t>
            </a:r>
            <a:r>
              <a:rPr lang="en-AU" sz="1200" kern="1200" dirty="0">
                <a:solidFill>
                  <a:schemeClr val="tx1"/>
                </a:solidFill>
                <a:effectLst/>
                <a:latin typeface="+mn-lt"/>
                <a:ea typeface="+mn-ea"/>
                <a:cs typeface="Arial" panose="020B0604020202020204" pitchFamily="34" charset="0"/>
              </a:rPr>
              <a:t> was locally deeper than previously exposed and comprised of differing lower level sediments. The increased thickness of the channel consisted of relatively loose silty sands and weaker clays which were at the base of the </a:t>
            </a:r>
            <a:r>
              <a:rPr lang="en-AU" sz="1200" kern="1200" dirty="0" err="1">
                <a:solidFill>
                  <a:schemeClr val="tx1"/>
                </a:solidFill>
                <a:effectLst/>
                <a:latin typeface="+mn-lt"/>
                <a:ea typeface="+mn-ea"/>
                <a:cs typeface="Arial" panose="020B0604020202020204" pitchFamily="34" charset="0"/>
              </a:rPr>
              <a:t>palaeochannel</a:t>
            </a:r>
            <a:r>
              <a:rPr lang="en-AU" sz="1200" kern="1200" dirty="0">
                <a:solidFill>
                  <a:schemeClr val="tx1"/>
                </a:solidFill>
                <a:effectLst/>
                <a:latin typeface="+mn-lt"/>
                <a:ea typeface="+mn-ea"/>
                <a:cs typeface="Arial" panose="020B0604020202020204" pitchFamily="34" charset="0"/>
              </a:rPr>
              <a:t> infill at the top of the coal seam. </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upper 25 m of materials were stiffer and stronger and it is believed these have caused overstressing of the clays and infill sands. Undrained pore pressure is believed to have triggered localised liquefaction and lubricated the fissures within the clays.</a:t>
            </a: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Human and organisational  factors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Inspections and geo-technical data failed to identify the paleochannel.</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organisation and management team believed that that the additional monitoring and the implementation of the buttress wall would be sufficient to prevent slippage.</a:t>
            </a:r>
          </a:p>
          <a:p>
            <a:endParaRPr lang="en-US"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Critical controls</a:t>
            </a:r>
            <a:endParaRPr lang="en-AU" sz="1200" b="1" u="sng" kern="1200" dirty="0">
              <a:solidFill>
                <a:schemeClr val="tx1"/>
              </a:solidFill>
              <a:effectLst/>
              <a:latin typeface="+mn-lt"/>
              <a:ea typeface="+mn-ea"/>
              <a:cs typeface="Arial" panose="020B0604020202020204" pitchFamily="34" charset="0"/>
            </a:endParaRPr>
          </a:p>
          <a:p>
            <a:pPr marL="285750" lvl="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Mine monitoring and inspection system</a:t>
            </a:r>
          </a:p>
          <a:p>
            <a:pPr marL="285750" lvl="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Authority to mine process </a:t>
            </a:r>
          </a:p>
          <a:p>
            <a:pPr marL="285750" lvl="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Mine planning process</a:t>
            </a:r>
          </a:p>
          <a:p>
            <a:endParaRPr lang="en-US"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Patterns of failure</a:t>
            </a:r>
            <a:endParaRPr lang="en-AU" sz="1200" b="1" u="sng" kern="1200" dirty="0">
              <a:solidFill>
                <a:schemeClr val="tx1"/>
              </a:solidFill>
              <a:effectLst/>
              <a:latin typeface="+mn-lt"/>
              <a:ea typeface="+mn-ea"/>
              <a:cs typeface="Arial" panose="020B0604020202020204" pitchFamily="34" charset="0"/>
            </a:endParaRPr>
          </a:p>
          <a:p>
            <a:endParaRPr lang="en-US" sz="1200" b="1"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1 Design, engineering and maintenance flaws</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mine had previously recognised potential for instability in the northern highwall.  The wall design reflected this.  Further, the mine had implemented routine measurements of the sidewall crest and periodic face scanning.  Groundwater monitoring was being undertaken as well as increased inspections by the mine’s geotechnical consultant.</a:t>
            </a:r>
            <a:endParaRPr lang="en-AU" sz="1200" kern="1200" dirty="0">
              <a:solidFill>
                <a:schemeClr val="tx1"/>
              </a:solidFill>
              <a:effectLst/>
              <a:latin typeface="+mn-lt"/>
              <a:ea typeface="+mn-ea"/>
              <a:cs typeface="Arial" panose="020B0604020202020204" pitchFamily="34" charset="0"/>
            </a:endParaRPr>
          </a:p>
          <a:p>
            <a:endParaRPr lang="en-US" sz="1200" b="1"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2 Failure to heed clear warning signals</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failure to detect the localised change in the </a:t>
            </a:r>
            <a:r>
              <a:rPr lang="en-AU" sz="1200" kern="1200" dirty="0" err="1">
                <a:solidFill>
                  <a:schemeClr val="tx1"/>
                </a:solidFill>
                <a:effectLst/>
                <a:latin typeface="+mn-lt"/>
                <a:ea typeface="+mn-ea"/>
                <a:cs typeface="Arial" panose="020B0604020202020204" pitchFamily="34" charset="0"/>
              </a:rPr>
              <a:t>palaeochannel</a:t>
            </a:r>
            <a:r>
              <a:rPr lang="en-AU" sz="1200" kern="1200" dirty="0">
                <a:solidFill>
                  <a:schemeClr val="tx1"/>
                </a:solidFill>
                <a:effectLst/>
                <a:latin typeface="+mn-lt"/>
                <a:ea typeface="+mn-ea"/>
                <a:cs typeface="Arial" panose="020B0604020202020204" pitchFamily="34" charset="0"/>
              </a:rPr>
              <a:t> at exploration meant that no adjustment to the wall design, or change to the mining sequence, was possible and the failure of the highwall was unable to be prevented during the mining process.</a:t>
            </a:r>
          </a:p>
          <a:p>
            <a:endParaRPr lang="en-US" sz="1200" b="0" i="1"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3 Flaws in risk assessment</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change in the area of the last strip was identified during excavation and the mine organised an inspection by their geotechnical consultant. He identified an additional control of a 25 m coal buttress to be left in situ in front of the deepest areas of paleo channel material. This was put in place on 29 May 2015. This additional control provided for increased separation for mining equipment, however it was not sufficient to prevent the failure of the highwall.</a:t>
            </a:r>
          </a:p>
          <a:p>
            <a:endParaRPr lang="en-US" sz="1200" b="1"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4 Flaws in management systems</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Improved monitoring of the area from 29 May 2015 would not have prevented the failure but may have assisted in ensuring that no people could have been put at risk, by isolating the area and controlling the adjacent public road. It is unlikely that monitoring would have provided for adequate warning to allow for backfilling in the area in a safe and timely manner.</a:t>
            </a:r>
          </a:p>
          <a:p>
            <a:endParaRPr lang="en-US" sz="1200"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References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High potential incident – Open cut highwall failure adjacent to a public road.  Moolarben Coal Operations adjacent to Ulan-</a:t>
            </a:r>
            <a:r>
              <a:rPr lang="en-US" sz="1200" kern="1200" dirty="0" err="1">
                <a:solidFill>
                  <a:schemeClr val="tx1"/>
                </a:solidFill>
                <a:effectLst/>
                <a:latin typeface="+mn-lt"/>
                <a:ea typeface="+mn-ea"/>
                <a:cs typeface="Arial" panose="020B0604020202020204" pitchFamily="34" charset="0"/>
              </a:rPr>
              <a:t>Wollar</a:t>
            </a:r>
            <a:r>
              <a:rPr lang="en-US" sz="1200" kern="1200" dirty="0">
                <a:solidFill>
                  <a:schemeClr val="tx1"/>
                </a:solidFill>
                <a:effectLst/>
                <a:latin typeface="+mn-lt"/>
                <a:ea typeface="+mn-ea"/>
                <a:cs typeface="Arial" panose="020B0604020202020204" pitchFamily="34" charset="0"/>
              </a:rPr>
              <a:t> Road, </a:t>
            </a:r>
            <a:r>
              <a:rPr lang="en-US" sz="1200" kern="1200" dirty="0" err="1">
                <a:solidFill>
                  <a:schemeClr val="tx1"/>
                </a:solidFill>
                <a:effectLst/>
                <a:latin typeface="+mn-lt"/>
                <a:ea typeface="+mn-ea"/>
                <a:cs typeface="Arial" panose="020B0604020202020204" pitchFamily="34" charset="0"/>
              </a:rPr>
              <a:t>Mudgee</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https://www.resourcesandgeoscience.nsw.gov.au/__data/assets/pdf_file/0008/585836/IIR15-04-Moolarben-highwall-failure.pdf</a:t>
            </a:r>
            <a:endParaRPr lang="en-AU" sz="1200" kern="1200" dirty="0">
              <a:solidFill>
                <a:schemeClr val="tx1"/>
              </a:solidFill>
              <a:effectLst/>
              <a:latin typeface="+mn-lt"/>
              <a:ea typeface="+mn-ea"/>
              <a:cs typeface="Arial" panose="020B0604020202020204" pitchFamily="34" charset="0"/>
            </a:endParaRPr>
          </a:p>
          <a:p>
            <a:endParaRPr lang="en-AU" dirty="0"/>
          </a:p>
        </p:txBody>
      </p:sp>
    </p:spTree>
    <p:extLst>
      <p:ext uri="{BB962C8B-B14F-4D97-AF65-F5344CB8AC3E}">
        <p14:creationId xmlns:p14="http://schemas.microsoft.com/office/powerpoint/2010/main" val="329719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Suggested time for slides 1-2: </a:t>
            </a:r>
            <a:r>
              <a:rPr lang="en-AU" b="0" dirty="0"/>
              <a:t>3 minutes (total)</a:t>
            </a:r>
          </a:p>
          <a:p>
            <a:endParaRPr lang="en-AU" dirty="0"/>
          </a:p>
          <a:p>
            <a:r>
              <a:rPr lang="en-AU" b="1" dirty="0"/>
              <a:t>Facilitator key points:</a:t>
            </a:r>
          </a:p>
          <a:p>
            <a:endParaRPr lang="en-AU" dirty="0"/>
          </a:p>
          <a:p>
            <a:pPr marL="171450" indent="-171450">
              <a:buFont typeface="Arial" panose="020B0604020202020204" pitchFamily="34" charset="0"/>
              <a:buChar char="•"/>
            </a:pPr>
            <a:r>
              <a:rPr lang="en-AU" dirty="0"/>
              <a:t>List the learning outcomes as described.</a:t>
            </a:r>
          </a:p>
        </p:txBody>
      </p:sp>
      <p:sp>
        <p:nvSpPr>
          <p:cNvPr id="4" name="Slide Number Placeholder 3"/>
          <p:cNvSpPr>
            <a:spLocks noGrp="1"/>
          </p:cNvSpPr>
          <p:nvPr>
            <p:ph type="sldNum" sz="quarter" idx="5"/>
          </p:nvPr>
        </p:nvSpPr>
        <p:spPr/>
        <p:txBody>
          <a:bodyPr/>
          <a:lstStyle/>
          <a:p>
            <a:fld id="{A956CCAC-8393-504A-B3B5-4094E774FC86}" type="slidenum">
              <a:rPr lang="en-US" smtClean="0"/>
              <a:t>2</a:t>
            </a:fld>
            <a:endParaRPr lang="en-US"/>
          </a:p>
        </p:txBody>
      </p:sp>
    </p:spTree>
    <p:extLst>
      <p:ext uri="{BB962C8B-B14F-4D97-AF65-F5344CB8AC3E}">
        <p14:creationId xmlns:p14="http://schemas.microsoft.com/office/powerpoint/2010/main" val="2691425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Suggested time for slides 20-23: </a:t>
            </a:r>
            <a:r>
              <a:rPr lang="en-AU" sz="1200" b="0" kern="1200" dirty="0">
                <a:solidFill>
                  <a:schemeClr val="tx1"/>
                </a:solidFill>
                <a:effectLst/>
                <a:latin typeface="+mn-lt"/>
                <a:ea typeface="+mn-ea"/>
                <a:cs typeface="Arial" panose="020B0604020202020204" pitchFamily="34" charset="0"/>
              </a:rPr>
              <a:t>15 minutes (total)</a:t>
            </a:r>
          </a:p>
          <a:p>
            <a:pPr marL="0" marR="0" lvl="0" indent="0" algn="l" defTabSz="1088502"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Arial" panose="020B0604020202020204" pitchFamily="34"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Case study – Pike River Mine, New Zealand</a:t>
            </a:r>
          </a:p>
          <a:p>
            <a:pPr>
              <a:lnSpc>
                <a:spcPct val="100000"/>
              </a:lnSpc>
            </a:pPr>
            <a:endParaRPr lang="en-AU" sz="1200" dirty="0">
              <a:latin typeface="+mn-lt"/>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Date </a:t>
            </a:r>
            <a:endParaRPr lang="en-AU" sz="1200" b="1" u="sng"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dirty="0">
                <a:effectLst/>
                <a:latin typeface="+mn-lt"/>
                <a:ea typeface="Calibri" panose="020F0502020204030204" pitchFamily="34" charset="0"/>
                <a:cs typeface="Arial" panose="020B0604020202020204" pitchFamily="34" charset="0"/>
              </a:rPr>
              <a:t>19 November 2010</a:t>
            </a:r>
          </a:p>
          <a:p>
            <a:pPr>
              <a:lnSpc>
                <a:spcPct val="100000"/>
              </a:lnSpc>
              <a:spcBef>
                <a:spcPts val="200"/>
              </a:spcBef>
              <a:spcAft>
                <a:spcPts val="400"/>
              </a:spcAft>
            </a:pP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Location</a:t>
            </a:r>
            <a:endParaRPr lang="en-AU" sz="1200" b="1" u="sng"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dirty="0">
                <a:effectLst/>
                <a:latin typeface="+mn-lt"/>
                <a:ea typeface="Calibri" panose="020F0502020204030204" pitchFamily="34" charset="0"/>
                <a:cs typeface="Arial" panose="020B0604020202020204" pitchFamily="34" charset="0"/>
              </a:rPr>
              <a:t>Pike River Mine, Greymouth, South Island, New Zealand</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endParaRPr lang="en-US"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Principal Hazard NSW Mining Legislation</a:t>
            </a:r>
            <a:endParaRPr lang="en-AU" sz="1200" b="1" u="sng" dirty="0">
              <a:effectLst/>
              <a:latin typeface="+mn-lt"/>
              <a:ea typeface="Calibri" panose="020F0502020204030204" pitchFamily="34" charset="0"/>
              <a:cs typeface="Arial" panose="020B0604020202020204" pitchFamily="34" charset="0"/>
            </a:endParaRPr>
          </a:p>
          <a:p>
            <a:pPr>
              <a:lnSpc>
                <a:spcPct val="100000"/>
              </a:lnSpc>
              <a:spcBef>
                <a:spcPts val="600"/>
              </a:spcBef>
              <a:spcAft>
                <a:spcPts val="0"/>
              </a:spcAft>
            </a:pPr>
            <a:r>
              <a:rPr lang="en-US" sz="1200" dirty="0">
                <a:solidFill>
                  <a:srgbClr val="000000"/>
                </a:solidFill>
                <a:effectLst/>
                <a:latin typeface="+mn-lt"/>
                <a:ea typeface="Times New Roman" panose="02020603050405020304" pitchFamily="18" charset="0"/>
                <a:cs typeface="Arial" panose="020B0604020202020204" pitchFamily="34" charset="0"/>
              </a:rPr>
              <a:t>(ix) Fire or explosion</a:t>
            </a:r>
          </a:p>
          <a:p>
            <a:pPr>
              <a:lnSpc>
                <a:spcPct val="100000"/>
              </a:lnSpc>
              <a:spcBef>
                <a:spcPts val="600"/>
              </a:spcBef>
              <a:spcAft>
                <a:spcPts val="0"/>
              </a:spcAft>
            </a:pP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Incident details</a:t>
            </a:r>
            <a:endParaRPr lang="en-AU" sz="1200" b="1" u="sng" dirty="0">
              <a:effectLst/>
              <a:latin typeface="+mn-lt"/>
              <a:ea typeface="Calibri" panose="020F0502020204030204" pitchFamily="34" charset="0"/>
              <a:cs typeface="Arial" panose="020B0604020202020204" pitchFamily="34" charset="0"/>
            </a:endParaRPr>
          </a:p>
          <a:p>
            <a:pPr marL="171450" indent="-1714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At 3.45pm there was an underground explosion at the Pike River coal mine resulting in 29 fatalities.</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Human and organisational  factors</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cost of the mine development had exceeded its budget.</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Mine production had failed to meet the anticipated targets and the commitments given to stakeholders resulting in production pressure to complete unsafe work.</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The company ignored advice regarding risks associated with placing a main ventilation fan underground.</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High rates of staff turnover and inability to attract and retain skilled staff compromised safety systems.</a:t>
            </a:r>
            <a:endParaRPr lang="en-AU" sz="1200" dirty="0">
              <a:effectLst/>
              <a:latin typeface="+mn-lt"/>
              <a:ea typeface="Calibri" panose="020F0502020204030204" pitchFamily="34" charset="0"/>
              <a:cs typeface="Arial" panose="020B0604020202020204" pitchFamily="34" charset="0"/>
            </a:endParaRPr>
          </a:p>
          <a:p>
            <a:pPr marL="171450" indent="-1714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Lack of appropriate resources related to WHS systems and auditing.</a:t>
            </a: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endParaRPr lang="en-US"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Critical controls</a:t>
            </a:r>
            <a:endParaRPr lang="en-AU" sz="1200" b="1" u="sng"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Introduction to site process</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Regulatory and legislative over-sight regarding 2</a:t>
            </a:r>
            <a:r>
              <a:rPr lang="en-US" sz="1200" baseline="30000" dirty="0">
                <a:effectLst/>
                <a:latin typeface="+mn-lt"/>
                <a:ea typeface="Calibri" panose="020F0502020204030204" pitchFamily="34" charset="0"/>
                <a:cs typeface="Arial" panose="020B0604020202020204" pitchFamily="34" charset="0"/>
              </a:rPr>
              <a:t>nd</a:t>
            </a:r>
            <a:r>
              <a:rPr lang="en-US" sz="1200" dirty="0">
                <a:effectLst/>
                <a:latin typeface="+mn-lt"/>
                <a:ea typeface="Calibri" panose="020F0502020204030204" pitchFamily="34" charset="0"/>
                <a:cs typeface="Arial" panose="020B0604020202020204" pitchFamily="34" charset="0"/>
              </a:rPr>
              <a:t> egress </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Regulatory and legislative over-sight regarding main ventilation fan location</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Risk management controls for hydro mining technique</a:t>
            </a:r>
            <a:endParaRPr lang="en-AU" sz="1200" dirty="0">
              <a:effectLst/>
              <a:latin typeface="+mn-lt"/>
              <a:ea typeface="Calibri" panose="020F0502020204030204" pitchFamily="34" charset="0"/>
              <a:cs typeface="Arial" panose="020B0604020202020204" pitchFamily="34" charset="0"/>
            </a:endParaRPr>
          </a:p>
          <a:p>
            <a:pPr marL="342900" lvl="0" indent="-342900">
              <a:lnSpc>
                <a:spcPct val="100000"/>
              </a:lnSpc>
              <a:spcBef>
                <a:spcPts val="200"/>
              </a:spcBef>
              <a:spcAft>
                <a:spcPts val="400"/>
              </a:spcAft>
              <a:buFont typeface="Courier New" panose="02070309020205020404" pitchFamily="49" charset="0"/>
              <a:buChar char="o"/>
            </a:pPr>
            <a:r>
              <a:rPr lang="en-US" sz="1200" dirty="0">
                <a:effectLst/>
                <a:latin typeface="+mn-lt"/>
                <a:ea typeface="Calibri" panose="020F0502020204030204" pitchFamily="34" charset="0"/>
                <a:cs typeface="Arial" panose="020B0604020202020204" pitchFamily="34" charset="0"/>
              </a:rPr>
              <a:t>Mine systems to prevent prohibited items/contraband UG</a:t>
            </a:r>
          </a:p>
          <a:p>
            <a:pPr marL="0" lvl="0" indent="0">
              <a:lnSpc>
                <a:spcPct val="100000"/>
              </a:lnSpc>
              <a:spcBef>
                <a:spcPts val="200"/>
              </a:spcBef>
              <a:spcAft>
                <a:spcPts val="400"/>
              </a:spcAft>
              <a:buFont typeface="Courier New" panose="02070309020205020404" pitchFamily="49" charset="0"/>
              <a:buNone/>
            </a:pPr>
            <a:endParaRPr lang="en-AU" sz="1200" dirty="0">
              <a:effectLst/>
              <a:latin typeface="+mn-lt"/>
              <a:ea typeface="Calibri" panose="020F0502020204030204" pitchFamily="34" charset="0"/>
              <a:cs typeface="Arial" panose="020B0604020202020204" pitchFamily="34" charset="0"/>
            </a:endParaRP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Patterns of failure</a:t>
            </a:r>
          </a:p>
          <a:p>
            <a:pPr>
              <a:lnSpc>
                <a:spcPct val="100000"/>
              </a:lnSpc>
              <a:spcBef>
                <a:spcPts val="200"/>
              </a:spcBef>
              <a:spcAft>
                <a:spcPts val="400"/>
              </a:spcAft>
            </a:pPr>
            <a:endParaRPr lang="en-AU" sz="1200" b="1" u="sng"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1 Design, engineering and maintenance flaws</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Hydro mining and main ventilator</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2 Failure to heed clear warning signals</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Failure to respond to trends in atmospheric pressure and methane levels</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3 Flaws in risk assessment</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Failure to risk assess hydro mining or UG main ventilator</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4 Flaws in management systems</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Failure to maintain safety critical systems – rock dusting, ventilation, equipment</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Failure 5  Flaws in system auditing</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No proper OHS audit</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6 Economic/reward pressures compromising safety</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Production pressure/cost cutting compromising safe work practices + incentive pay systems encouraging unsafe work practices</a:t>
            </a:r>
            <a:endParaRPr lang="en-AU" sz="1200" b="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7 Failures in regulatory oversight</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Insufficient/inadequately trained or supervised inspectors</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Inadequate/poorly targeted enforcement</a:t>
            </a:r>
            <a:endParaRPr lang="en-AU" sz="1200"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Flaws in legislation – standards, reporting requirements, sanctions, workers’ rights</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8 Worker, consultant and supervisor concerns prior to incident</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Supervisor, consultant and worker concerns at Pike River </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9 Poor management/worker communication/trust</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Poor management response to worker, supervisor and union concerns</a:t>
            </a:r>
            <a:endParaRPr lang="en-AU" sz="1200" dirty="0">
              <a:effectLst/>
              <a:latin typeface="+mn-lt"/>
              <a:ea typeface="Calibri" panose="020F0502020204030204" pitchFamily="34" charset="0"/>
              <a:cs typeface="Arial" panose="020B0604020202020204" pitchFamily="34" charset="0"/>
            </a:endParaRPr>
          </a:p>
          <a:p>
            <a:pPr marL="0" indent="0">
              <a:lnSpc>
                <a:spcPct val="100000"/>
              </a:lnSpc>
              <a:spcBef>
                <a:spcPts val="200"/>
              </a:spcBef>
              <a:spcAft>
                <a:spcPts val="400"/>
              </a:spcAft>
              <a:buFont typeface="Arial" panose="020B0604020202020204" pitchFamily="34" charset="0"/>
              <a:buNone/>
            </a:pPr>
            <a:r>
              <a:rPr lang="en-US" sz="1200" b="0" i="1" dirty="0">
                <a:effectLst/>
                <a:latin typeface="+mn-lt"/>
                <a:ea typeface="Calibri" panose="020F0502020204030204" pitchFamily="34" charset="0"/>
                <a:cs typeface="Arial" panose="020B0604020202020204" pitchFamily="34" charset="0"/>
              </a:rPr>
              <a:t>Pathway 10 Flaws in emergency procedures/resources</a:t>
            </a:r>
            <a:endParaRPr lang="en-AU" sz="1200" b="0" i="1"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US" sz="1200" dirty="0">
                <a:effectLst/>
                <a:latin typeface="+mn-lt"/>
                <a:ea typeface="Calibri" panose="020F0502020204030204" pitchFamily="34" charset="0"/>
                <a:cs typeface="Arial" panose="020B0604020202020204" pitchFamily="34" charset="0"/>
              </a:rPr>
              <a:t>No second egress</a:t>
            </a:r>
          </a:p>
          <a:p>
            <a:pPr>
              <a:lnSpc>
                <a:spcPct val="100000"/>
              </a:lnSpc>
              <a:spcBef>
                <a:spcPts val="200"/>
              </a:spcBef>
              <a:spcAft>
                <a:spcPts val="400"/>
              </a:spcAft>
            </a:pPr>
            <a:r>
              <a:rPr lang="en-US" sz="1200" b="1" u="sng" dirty="0">
                <a:effectLst/>
                <a:latin typeface="+mn-lt"/>
                <a:ea typeface="Calibri" panose="020F0502020204030204" pitchFamily="34" charset="0"/>
                <a:cs typeface="Arial" panose="020B0604020202020204" pitchFamily="34" charset="0"/>
              </a:rPr>
              <a:t>References</a:t>
            </a:r>
            <a:endParaRPr lang="en-AU" sz="1200" b="1" u="sng" dirty="0">
              <a:effectLst/>
              <a:latin typeface="+mn-lt"/>
              <a:ea typeface="Calibri" panose="020F0502020204030204" pitchFamily="34" charset="0"/>
              <a:cs typeface="Arial" panose="020B0604020202020204" pitchFamily="34" charset="0"/>
            </a:endParaRP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Final Report Pike River Royal Commission (30 October 2012)</a:t>
            </a: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http://pikeriver.royalcommission.govt.nz/Final-Report</a:t>
            </a:r>
          </a:p>
          <a:p>
            <a:pPr marL="285750" indent="-285750">
              <a:lnSpc>
                <a:spcPct val="100000"/>
              </a:lnSpc>
              <a:spcBef>
                <a:spcPts val="200"/>
              </a:spcBef>
              <a:spcAft>
                <a:spcPts val="400"/>
              </a:spcAft>
              <a:buFont typeface="Arial" panose="020B0604020202020204" pitchFamily="34" charset="0"/>
              <a:buChar char="•"/>
            </a:pPr>
            <a:r>
              <a:rPr lang="en-AU" sz="1200" dirty="0">
                <a:effectLst/>
                <a:latin typeface="+mn-lt"/>
                <a:ea typeface="Calibri" panose="020F0502020204030204" pitchFamily="34" charset="0"/>
                <a:cs typeface="Arial" panose="020B0604020202020204" pitchFamily="34" charset="0"/>
              </a:rPr>
              <a:t>“Ten Pathways to Death and Disaster”, Michael Quinlan (2014)</a:t>
            </a: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20</a:t>
            </a:fld>
            <a:endParaRPr lang="en-AU"/>
          </a:p>
        </p:txBody>
      </p:sp>
      <p:sp>
        <p:nvSpPr>
          <p:cNvPr id="5" name="Date Placeholder 4">
            <a:extLst>
              <a:ext uri="{FF2B5EF4-FFF2-40B4-BE49-F238E27FC236}">
                <a16:creationId xmlns:a16="http://schemas.microsoft.com/office/drawing/2014/main" id="{D76ACC5D-A762-4FE5-8D8B-D93F7DF5832C}"/>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3289445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 to notes on first Pike River slide.</a:t>
            </a:r>
          </a:p>
        </p:txBody>
      </p:sp>
      <p:sp>
        <p:nvSpPr>
          <p:cNvPr id="4" name="Slide Number Placeholder 3"/>
          <p:cNvSpPr>
            <a:spLocks noGrp="1"/>
          </p:cNvSpPr>
          <p:nvPr>
            <p:ph type="sldNum" sz="quarter" idx="10"/>
          </p:nvPr>
        </p:nvSpPr>
        <p:spPr/>
        <p:txBody>
          <a:bodyPr/>
          <a:lstStyle/>
          <a:p>
            <a:fld id="{0EF05BAA-92F6-4DEA-A832-E4B15A2F525C}" type="slidenum">
              <a:rPr lang="en-AU" smtClean="0"/>
              <a:t>21</a:t>
            </a:fld>
            <a:endParaRPr lang="en-AU"/>
          </a:p>
        </p:txBody>
      </p:sp>
      <p:sp>
        <p:nvSpPr>
          <p:cNvPr id="5" name="Date Placeholder 4">
            <a:extLst>
              <a:ext uri="{FF2B5EF4-FFF2-40B4-BE49-F238E27FC236}">
                <a16:creationId xmlns:a16="http://schemas.microsoft.com/office/drawing/2014/main" id="{D76ACC5D-A762-4FE5-8D8B-D93F7DF5832C}"/>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4087940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 to notes on first Pike River slide.</a:t>
            </a:r>
          </a:p>
        </p:txBody>
      </p:sp>
      <p:sp>
        <p:nvSpPr>
          <p:cNvPr id="4" name="Slide Number Placeholder 3"/>
          <p:cNvSpPr>
            <a:spLocks noGrp="1"/>
          </p:cNvSpPr>
          <p:nvPr>
            <p:ph type="sldNum" sz="quarter" idx="10"/>
          </p:nvPr>
        </p:nvSpPr>
        <p:spPr/>
        <p:txBody>
          <a:bodyPr/>
          <a:lstStyle/>
          <a:p>
            <a:fld id="{0EF05BAA-92F6-4DEA-A832-E4B15A2F525C}" type="slidenum">
              <a:rPr lang="en-AU" smtClean="0"/>
              <a:t>22</a:t>
            </a:fld>
            <a:endParaRPr lang="en-AU"/>
          </a:p>
        </p:txBody>
      </p:sp>
      <p:sp>
        <p:nvSpPr>
          <p:cNvPr id="5" name="Date Placeholder 4">
            <a:extLst>
              <a:ext uri="{FF2B5EF4-FFF2-40B4-BE49-F238E27FC236}">
                <a16:creationId xmlns:a16="http://schemas.microsoft.com/office/drawing/2014/main" id="{6D09E661-2383-4A10-A134-62F7E7BB99A6}"/>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863335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 to notes on first Pike River slide.</a:t>
            </a:r>
          </a:p>
        </p:txBody>
      </p:sp>
      <p:sp>
        <p:nvSpPr>
          <p:cNvPr id="4" name="Slide Number Placeholder 3"/>
          <p:cNvSpPr>
            <a:spLocks noGrp="1"/>
          </p:cNvSpPr>
          <p:nvPr>
            <p:ph type="sldNum" sz="quarter" idx="10"/>
          </p:nvPr>
        </p:nvSpPr>
        <p:spPr/>
        <p:txBody>
          <a:bodyPr/>
          <a:lstStyle/>
          <a:p>
            <a:fld id="{0EF05BAA-92F6-4DEA-A832-E4B15A2F525C}" type="slidenum">
              <a:rPr lang="en-AU" smtClean="0"/>
              <a:t>23</a:t>
            </a:fld>
            <a:endParaRPr lang="en-AU"/>
          </a:p>
        </p:txBody>
      </p:sp>
      <p:sp>
        <p:nvSpPr>
          <p:cNvPr id="5" name="Date Placeholder 4">
            <a:extLst>
              <a:ext uri="{FF2B5EF4-FFF2-40B4-BE49-F238E27FC236}">
                <a16:creationId xmlns:a16="http://schemas.microsoft.com/office/drawing/2014/main" id="{3CCAE349-F12B-4ECA-A516-23C02B51497C}"/>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2114889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Arial" panose="020B0604020202020204" pitchFamily="34" charset="0"/>
              </a:rPr>
              <a:t>Suggested time for slides 24-29: </a:t>
            </a:r>
            <a:r>
              <a:rPr lang="en-US" sz="1200" b="0" kern="1200" dirty="0">
                <a:solidFill>
                  <a:schemeClr val="tx1"/>
                </a:solidFill>
                <a:effectLst/>
                <a:latin typeface="+mn-lt"/>
                <a:ea typeface="+mn-ea"/>
                <a:cs typeface="Arial" panose="020B0604020202020204" pitchFamily="34" charset="0"/>
              </a:rPr>
              <a:t>10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These slides are to remind participants that this is the legislated framework that outlines the </a:t>
            </a:r>
            <a:r>
              <a:rPr lang="en-AU" sz="1200" b="1" kern="1200" dirty="0">
                <a:solidFill>
                  <a:schemeClr val="tx1"/>
                </a:solidFill>
                <a:effectLst/>
                <a:latin typeface="+mn-lt"/>
                <a:ea typeface="+mn-ea"/>
                <a:cs typeface="Arial" panose="020B0604020202020204" pitchFamily="34" charset="0"/>
              </a:rPr>
              <a:t>shared responsibility and obligations</a:t>
            </a:r>
            <a:r>
              <a:rPr lang="en-AU" sz="1200" kern="1200" dirty="0">
                <a:solidFill>
                  <a:schemeClr val="tx1"/>
                </a:solidFill>
                <a:effectLst/>
                <a:latin typeface="+mn-lt"/>
                <a:ea typeface="+mn-ea"/>
                <a:cs typeface="Arial" panose="020B0604020202020204" pitchFamily="34" charset="0"/>
              </a:rPr>
              <a:t> of everyone involved in the mining sector to ensure the health and safety of all those working in the industry.</a:t>
            </a:r>
            <a:r>
              <a:rPr lang="en-US" sz="1200" kern="1200" dirty="0">
                <a:solidFill>
                  <a:schemeClr val="tx1"/>
                </a:solidFill>
                <a:effectLst/>
                <a:latin typeface="+mn-lt"/>
                <a:ea typeface="+mn-ea"/>
                <a:cs typeface="Arial" panose="020B0604020202020204" pitchFamily="34" charset="0"/>
              </a:rPr>
              <a:t>   </a:t>
            </a:r>
            <a:r>
              <a:rPr lang="en-AU" sz="1200" kern="1200" dirty="0">
                <a:solidFill>
                  <a:schemeClr val="tx1"/>
                </a:solidFill>
                <a:effectLst/>
                <a:latin typeface="+mn-lt"/>
                <a:ea typeface="+mn-ea"/>
                <a:cs typeface="Arial" panose="020B0604020202020204" pitchFamily="34" charset="0"/>
              </a:rPr>
              <a:t>Many of the incidents involving fatalities/injuries or the exposure to serious risk highlighted failures at </a:t>
            </a:r>
            <a:r>
              <a:rPr lang="en-AU" sz="1200" b="1" kern="1200" dirty="0">
                <a:solidFill>
                  <a:schemeClr val="tx1"/>
                </a:solidFill>
                <a:effectLst/>
                <a:latin typeface="+mn-lt"/>
                <a:ea typeface="+mn-ea"/>
                <a:cs typeface="Arial" panose="020B0604020202020204" pitchFamily="34" charset="0"/>
              </a:rPr>
              <a:t>all levels</a:t>
            </a:r>
            <a:r>
              <a:rPr lang="en-AU" sz="1200" kern="1200" dirty="0">
                <a:solidFill>
                  <a:schemeClr val="tx1"/>
                </a:solidFill>
                <a:effectLst/>
                <a:latin typeface="+mn-lt"/>
                <a:ea typeface="+mn-ea"/>
                <a:cs typeface="Arial" panose="020B0604020202020204" pitchFamily="34" charset="0"/>
              </a:rPr>
              <a:t> of the specific organisation.</a:t>
            </a: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Facilitator will provide detailed information on each duty holder and the range of accountabilities and responsibilities each needs to meet to discharge their duties under the NSW WHS laws and regulations applying to mines and petroleum sites.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Facilitator should identify the links to the ten (10) pathways model to relevant duties identified in the legislation as they work through each point and duty holder slide.</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Discussion should be encouraged as this section of the presentation will allow participants to contextualise their job roles with current workplace situations and promote discussion on possible solutions to overcoming pathway issues.</a:t>
            </a:r>
          </a:p>
          <a:p>
            <a:pPr marL="171450" indent="-171450">
              <a:buFont typeface="Arial" panose="020B0604020202020204" pitchFamily="34" charset="0"/>
              <a:buChar char="•"/>
            </a:pPr>
            <a:endParaRPr lang="en-AU" sz="1200" kern="1200" dirty="0">
              <a:solidFill>
                <a:schemeClr val="tx1"/>
              </a:solidFill>
              <a:effectLst/>
              <a:latin typeface="+mn-lt"/>
              <a:ea typeface="+mn-ea"/>
              <a:cs typeface="Arial" panose="020B0604020202020204" pitchFamily="34" charset="0"/>
            </a:endParaRPr>
          </a:p>
          <a:p>
            <a:r>
              <a:rPr lang="en-AU" sz="1200" b="1" kern="1200" dirty="0">
                <a:solidFill>
                  <a:schemeClr val="tx1"/>
                </a:solidFill>
                <a:effectLst/>
                <a:latin typeface="+mn-lt"/>
                <a:ea typeface="+mn-ea"/>
                <a:cs typeface="Arial" panose="020B0604020202020204" pitchFamily="34" charset="0"/>
              </a:rPr>
              <a:t>Relationship with the WHS Act</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WHS (Mines and Petroleum Sites) Act 2013 is to be construed with and as if it formed part of the WHS Act 2011, and the regulations under this Act are to be construed with and as if it formed part of the WHS regulations. See section 4 of the WHS (Mines and Petroleum Sites) Act 2013.</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duty holder’s responsibilities are identified in the following sections of the Act:</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PCBU (person conducting a business or undertaking) – reference </a:t>
            </a:r>
            <a:r>
              <a:rPr lang="en-AU" sz="1200" i="1" kern="1200" dirty="0">
                <a:solidFill>
                  <a:schemeClr val="tx1"/>
                </a:solidFill>
                <a:effectLst/>
                <a:latin typeface="+mn-lt"/>
                <a:ea typeface="+mn-ea"/>
                <a:cs typeface="Arial" panose="020B0604020202020204" pitchFamily="34" charset="0"/>
              </a:rPr>
              <a:t>section 19 of the WHS Act 2011</a:t>
            </a:r>
            <a:endParaRPr lang="en-AU" sz="1200" kern="1200" dirty="0">
              <a:solidFill>
                <a:schemeClr val="tx1"/>
              </a:solidFill>
              <a:effectLst/>
              <a:latin typeface="+mn-lt"/>
              <a:ea typeface="+mn-ea"/>
              <a:cs typeface="Arial" panose="020B0604020202020204" pitchFamily="34" charset="0"/>
            </a:endParaRP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Officers-reference </a:t>
            </a:r>
            <a:r>
              <a:rPr lang="en-AU" sz="1200" i="1" kern="1200" dirty="0">
                <a:solidFill>
                  <a:schemeClr val="tx1"/>
                </a:solidFill>
                <a:effectLst/>
                <a:latin typeface="+mn-lt"/>
                <a:ea typeface="+mn-ea"/>
                <a:cs typeface="Arial" panose="020B0604020202020204" pitchFamily="34" charset="0"/>
              </a:rPr>
              <a:t>section 27 of the WHS Act 2011</a:t>
            </a:r>
            <a:endParaRPr lang="en-AU" sz="1200" kern="1200" dirty="0">
              <a:solidFill>
                <a:schemeClr val="tx1"/>
              </a:solidFill>
              <a:effectLst/>
              <a:latin typeface="+mn-lt"/>
              <a:ea typeface="+mn-ea"/>
              <a:cs typeface="Arial" panose="020B0604020202020204" pitchFamily="34" charset="0"/>
            </a:endParaRP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Workers-reference </a:t>
            </a:r>
            <a:r>
              <a:rPr lang="en-AU" sz="1200" i="1" kern="1200" dirty="0">
                <a:solidFill>
                  <a:schemeClr val="tx1"/>
                </a:solidFill>
                <a:effectLst/>
                <a:latin typeface="+mn-lt"/>
                <a:ea typeface="+mn-ea"/>
                <a:cs typeface="Arial" panose="020B0604020202020204" pitchFamily="34" charset="0"/>
              </a:rPr>
              <a:t>section 28 of the WHS Act 2011</a:t>
            </a:r>
            <a:endParaRPr lang="en-AU" sz="1200" kern="1200" dirty="0">
              <a:solidFill>
                <a:schemeClr val="tx1"/>
              </a:solidFill>
              <a:effectLst/>
              <a:latin typeface="+mn-lt"/>
              <a:ea typeface="+mn-ea"/>
              <a:cs typeface="Arial" panose="020B0604020202020204" pitchFamily="34" charset="0"/>
            </a:endParaRP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PCBU in control of workplace-reference </a:t>
            </a:r>
            <a:r>
              <a:rPr lang="en-AU" sz="1200" i="1" kern="1200" dirty="0">
                <a:solidFill>
                  <a:schemeClr val="tx1"/>
                </a:solidFill>
                <a:effectLst/>
                <a:latin typeface="+mn-lt"/>
                <a:ea typeface="+mn-ea"/>
                <a:cs typeface="Arial" panose="020B0604020202020204" pitchFamily="34" charset="0"/>
              </a:rPr>
              <a:t>section 20 of the WHS Act 2011</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Identify the various legal tests each duty holder will be held to in a court of law. It is important for the facilitator to effectively articulate the application of these tests in relation to how duty holders discharge their relevant duties as this is particularly relevant when determining possible risk controls to deal with each of the matters identified in Quinlan’s ten (10) pathways.</a:t>
            </a:r>
          </a:p>
          <a:p>
            <a:pPr marL="171450" indent="-171450">
              <a:buFont typeface="Arial" panose="020B0604020202020204" pitchFamily="34" charset="0"/>
              <a:buChar char="•"/>
            </a:pP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Facilitator is encouraged to identify and discuss the following tests:</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PCBU – </a:t>
            </a:r>
            <a:r>
              <a:rPr lang="en-AU" sz="1200" b="1" kern="1200" dirty="0">
                <a:solidFill>
                  <a:schemeClr val="tx1"/>
                </a:solidFill>
                <a:effectLst/>
                <a:latin typeface="+mn-lt"/>
                <a:ea typeface="+mn-ea"/>
                <a:cs typeface="Arial" panose="020B0604020202020204" pitchFamily="34" charset="0"/>
              </a:rPr>
              <a:t>reasonably practicable</a:t>
            </a:r>
            <a:r>
              <a:rPr lang="en-AU" sz="1200" kern="1200" dirty="0">
                <a:solidFill>
                  <a:schemeClr val="tx1"/>
                </a:solidFill>
                <a:effectLst/>
                <a:latin typeface="+mn-lt"/>
                <a:ea typeface="+mn-ea"/>
                <a:cs typeface="Arial" panose="020B0604020202020204" pitchFamily="34" charset="0"/>
              </a:rPr>
              <a:t> (see </a:t>
            </a:r>
            <a:r>
              <a:rPr lang="en-AU" sz="1200" i="1" kern="1200" dirty="0">
                <a:solidFill>
                  <a:schemeClr val="tx1"/>
                </a:solidFill>
                <a:effectLst/>
                <a:latin typeface="+mn-lt"/>
                <a:ea typeface="+mn-ea"/>
                <a:cs typeface="Arial" panose="020B0604020202020204" pitchFamily="34" charset="0"/>
              </a:rPr>
              <a:t>section 18 of the WHS Act 2011</a:t>
            </a:r>
            <a:r>
              <a:rPr lang="en-AU" sz="1200" kern="1200" dirty="0">
                <a:solidFill>
                  <a:schemeClr val="tx1"/>
                </a:solidFill>
                <a:effectLst/>
                <a:latin typeface="+mn-lt"/>
                <a:ea typeface="+mn-ea"/>
                <a:cs typeface="Arial" panose="020B0604020202020204" pitchFamily="34" charset="0"/>
              </a:rPr>
              <a:t>)</a:t>
            </a:r>
          </a:p>
          <a:p>
            <a:pPr marL="171450" indent="-171450">
              <a:buFont typeface="Arial" panose="020B0604020202020204" pitchFamily="34" charset="0"/>
              <a:buChar char="•"/>
            </a:pPr>
            <a:r>
              <a:rPr lang="en-AU" sz="1200" b="1" kern="1200" dirty="0">
                <a:solidFill>
                  <a:schemeClr val="tx1"/>
                </a:solidFill>
                <a:effectLst/>
                <a:latin typeface="+mn-lt"/>
                <a:ea typeface="+mn-ea"/>
                <a:cs typeface="Arial" panose="020B0604020202020204" pitchFamily="34" charset="0"/>
              </a:rPr>
              <a:t>Reasonably practicable</a:t>
            </a:r>
            <a:r>
              <a:rPr lang="en-AU" sz="1200" kern="1200" dirty="0">
                <a:solidFill>
                  <a:schemeClr val="tx1"/>
                </a:solidFill>
                <a:effectLst/>
                <a:latin typeface="+mn-lt"/>
                <a:ea typeface="+mn-ea"/>
                <a:cs typeface="Arial" panose="020B0604020202020204" pitchFamily="34" charset="0"/>
              </a:rPr>
              <a:t> means that which is, or was at a particular time, </a:t>
            </a:r>
            <a:r>
              <a:rPr lang="en-AU" sz="1200" b="1" kern="1200" dirty="0">
                <a:solidFill>
                  <a:schemeClr val="tx1"/>
                </a:solidFill>
                <a:effectLst/>
                <a:latin typeface="+mn-lt"/>
                <a:ea typeface="+mn-ea"/>
                <a:cs typeface="Arial" panose="020B0604020202020204" pitchFamily="34" charset="0"/>
              </a:rPr>
              <a:t>reasonably</a:t>
            </a:r>
            <a:r>
              <a:rPr lang="en-AU" sz="1200" kern="1200" dirty="0">
                <a:solidFill>
                  <a:schemeClr val="tx1"/>
                </a:solidFill>
                <a:effectLst/>
                <a:latin typeface="+mn-lt"/>
                <a:ea typeface="+mn-ea"/>
                <a:cs typeface="Arial" panose="020B0604020202020204" pitchFamily="34" charset="0"/>
              </a:rPr>
              <a:t> able to be done to ensure health and safety, taking into account and weighing up all relevant matters including: (a) the likelihood of the hazard or the risk concerned occurring (SafeWork Australia).</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PCBU in control of a workplace- </a:t>
            </a:r>
            <a:r>
              <a:rPr lang="en-AU" sz="1200" b="1" kern="1200" dirty="0">
                <a:solidFill>
                  <a:schemeClr val="tx1"/>
                </a:solidFill>
                <a:effectLst/>
                <a:latin typeface="+mn-lt"/>
                <a:ea typeface="+mn-ea"/>
                <a:cs typeface="Arial" panose="020B0604020202020204" pitchFamily="34" charset="0"/>
              </a:rPr>
              <a:t>reasonably practicable</a:t>
            </a:r>
            <a:r>
              <a:rPr lang="en-AU" sz="1200" kern="1200" dirty="0">
                <a:solidFill>
                  <a:schemeClr val="tx1"/>
                </a:solidFill>
                <a:effectLst/>
                <a:latin typeface="+mn-lt"/>
                <a:ea typeface="+mn-ea"/>
                <a:cs typeface="Arial" panose="020B0604020202020204" pitchFamily="34" charset="0"/>
              </a:rPr>
              <a:t> (see </a:t>
            </a:r>
            <a:r>
              <a:rPr lang="en-AU" sz="1200" i="1" kern="1200" dirty="0">
                <a:solidFill>
                  <a:schemeClr val="tx1"/>
                </a:solidFill>
                <a:effectLst/>
                <a:latin typeface="+mn-lt"/>
                <a:ea typeface="+mn-ea"/>
                <a:cs typeface="Arial" panose="020B0604020202020204" pitchFamily="34" charset="0"/>
              </a:rPr>
              <a:t>section 18 of the WHS Act 2011</a:t>
            </a:r>
            <a:r>
              <a:rPr lang="en-AU" sz="1200" kern="1200" dirty="0">
                <a:solidFill>
                  <a:schemeClr val="tx1"/>
                </a:solidFill>
                <a:effectLst/>
                <a:latin typeface="+mn-lt"/>
                <a:ea typeface="+mn-ea"/>
                <a:cs typeface="Arial" panose="020B0604020202020204" pitchFamily="34" charset="0"/>
              </a:rPr>
              <a:t>)</a:t>
            </a:r>
          </a:p>
          <a:p>
            <a:pPr marL="171450" indent="-171450">
              <a:buFont typeface="Arial" panose="020B0604020202020204" pitchFamily="34" charset="0"/>
              <a:buChar char="•"/>
            </a:pPr>
            <a:r>
              <a:rPr lang="en-AU" sz="1200" b="1" kern="1200" dirty="0">
                <a:solidFill>
                  <a:schemeClr val="tx1"/>
                </a:solidFill>
                <a:effectLst/>
                <a:latin typeface="+mn-lt"/>
                <a:ea typeface="+mn-ea"/>
                <a:cs typeface="Arial" panose="020B0604020202020204" pitchFamily="34" charset="0"/>
              </a:rPr>
              <a:t>Reasonably practicable</a:t>
            </a:r>
            <a:r>
              <a:rPr lang="en-AU" sz="1200" kern="1200" dirty="0">
                <a:solidFill>
                  <a:schemeClr val="tx1"/>
                </a:solidFill>
                <a:effectLst/>
                <a:latin typeface="+mn-lt"/>
                <a:ea typeface="+mn-ea"/>
                <a:cs typeface="Arial" panose="020B0604020202020204" pitchFamily="34" charset="0"/>
              </a:rPr>
              <a:t> means that which is, or was at a particular time, </a:t>
            </a:r>
            <a:r>
              <a:rPr lang="en-AU" sz="1200" b="1" kern="1200" dirty="0">
                <a:solidFill>
                  <a:schemeClr val="tx1"/>
                </a:solidFill>
                <a:effectLst/>
                <a:latin typeface="+mn-lt"/>
                <a:ea typeface="+mn-ea"/>
                <a:cs typeface="Arial" panose="020B0604020202020204" pitchFamily="34" charset="0"/>
              </a:rPr>
              <a:t>reasonably</a:t>
            </a:r>
            <a:r>
              <a:rPr lang="en-AU" sz="1200" kern="1200" dirty="0">
                <a:solidFill>
                  <a:schemeClr val="tx1"/>
                </a:solidFill>
                <a:effectLst/>
                <a:latin typeface="+mn-lt"/>
                <a:ea typeface="+mn-ea"/>
                <a:cs typeface="Arial" panose="020B0604020202020204" pitchFamily="34" charset="0"/>
              </a:rPr>
              <a:t> able to be done to ensure health and safety, taking into account and weighing up all relevant matters including: (a) the likelihood of the hazard or the risk concerned occurring (SafeWork Australia).</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Officer-</a:t>
            </a:r>
            <a:r>
              <a:rPr lang="en-AU" sz="1200" b="1" kern="1200" dirty="0">
                <a:solidFill>
                  <a:schemeClr val="tx1"/>
                </a:solidFill>
                <a:effectLst/>
                <a:latin typeface="+mn-lt"/>
                <a:ea typeface="+mn-ea"/>
                <a:cs typeface="Arial" panose="020B0604020202020204" pitchFamily="34" charset="0"/>
              </a:rPr>
              <a:t>due diligence</a:t>
            </a:r>
            <a:r>
              <a:rPr lang="en-AU" sz="1200" kern="1200" dirty="0">
                <a:solidFill>
                  <a:schemeClr val="tx1"/>
                </a:solidFill>
                <a:effectLst/>
                <a:latin typeface="+mn-lt"/>
                <a:ea typeface="+mn-ea"/>
                <a:cs typeface="Arial" panose="020B0604020202020204" pitchFamily="34" charset="0"/>
              </a:rPr>
              <a:t> test (a person who has whole or substantial control of an organisation/PCBU)-see </a:t>
            </a:r>
            <a:r>
              <a:rPr lang="en-AU" sz="1200" i="1" kern="1200" dirty="0">
                <a:solidFill>
                  <a:schemeClr val="tx1"/>
                </a:solidFill>
                <a:effectLst/>
                <a:latin typeface="+mn-lt"/>
                <a:ea typeface="+mn-ea"/>
                <a:cs typeface="Arial" panose="020B0604020202020204" pitchFamily="34" charset="0"/>
              </a:rPr>
              <a:t>section 27 of the WHS Act 2011</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In demonstrating due diligence, </a:t>
            </a:r>
            <a:r>
              <a:rPr lang="en-AU" sz="1200" i="1" kern="1200" dirty="0">
                <a:solidFill>
                  <a:schemeClr val="tx1"/>
                </a:solidFill>
                <a:effectLst/>
                <a:latin typeface="+mn-lt"/>
                <a:ea typeface="+mn-ea"/>
                <a:cs typeface="Arial" panose="020B0604020202020204" pitchFamily="34" charset="0"/>
              </a:rPr>
              <a:t>section 27 of the WHS Act</a:t>
            </a:r>
            <a:r>
              <a:rPr lang="en-AU" sz="1200" kern="1200" dirty="0">
                <a:solidFill>
                  <a:schemeClr val="tx1"/>
                </a:solidFill>
                <a:effectLst/>
                <a:latin typeface="+mn-lt"/>
                <a:ea typeface="+mn-ea"/>
                <a:cs typeface="Arial" panose="020B0604020202020204" pitchFamily="34" charset="0"/>
              </a:rPr>
              <a:t> requires officers to show that they have taken reasonable steps to: </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acquire and update their knowledge of health and safety matters </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understand the operations being carried out by the person conducting the business or undertaking (PCBU) in which they are employed, and the hazards and risks associated with the operations </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ensure that the person conducting the business or undertaking has, and uses, appropriate resources and processes to eliminate or minimise health and safety risks arising from work being done </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ensure that the person conducting the business or undertaking has appropriate processes in place to receive and respond promptly to information regarding incidents, hazards and risks </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ensure that the person conducting the business or undertaking has, and uses, processes for complying with duties or obligations under the WHS Act. For further information about what is ‘reasonable’, refer to </a:t>
            </a:r>
            <a:r>
              <a:rPr lang="en-AU" sz="1200" b="1" kern="1200" dirty="0">
                <a:solidFill>
                  <a:schemeClr val="tx1"/>
                </a:solidFill>
                <a:effectLst/>
                <a:latin typeface="+mn-lt"/>
                <a:ea typeface="+mn-ea"/>
                <a:cs typeface="Arial" panose="020B0604020202020204" pitchFamily="34" charset="0"/>
              </a:rPr>
              <a:t>Safe Work Australia (Comcare: Guidance for Officers in Exercising Due Diligence)</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Worker-</a:t>
            </a:r>
            <a:r>
              <a:rPr lang="en-AU" sz="1200" b="1" kern="1200" dirty="0">
                <a:solidFill>
                  <a:schemeClr val="tx1"/>
                </a:solidFill>
                <a:effectLst/>
                <a:latin typeface="+mn-lt"/>
                <a:ea typeface="+mn-ea"/>
                <a:cs typeface="Arial" panose="020B0604020202020204" pitchFamily="34" charset="0"/>
              </a:rPr>
              <a:t>reasonable care</a:t>
            </a:r>
            <a:r>
              <a:rPr lang="en-AU" sz="1200" kern="1200" dirty="0">
                <a:solidFill>
                  <a:schemeClr val="tx1"/>
                </a:solidFill>
                <a:effectLst/>
                <a:latin typeface="+mn-lt"/>
                <a:ea typeface="+mn-ea"/>
                <a:cs typeface="Arial" panose="020B0604020202020204" pitchFamily="34" charset="0"/>
              </a:rPr>
              <a:t> test-see section</a:t>
            </a:r>
            <a:r>
              <a:rPr lang="en-AU" sz="1200" i="1" kern="1200" dirty="0">
                <a:solidFill>
                  <a:schemeClr val="tx1"/>
                </a:solidFill>
                <a:effectLst/>
                <a:latin typeface="+mn-lt"/>
                <a:ea typeface="+mn-ea"/>
                <a:cs typeface="Arial" panose="020B0604020202020204" pitchFamily="34" charset="0"/>
              </a:rPr>
              <a:t> </a:t>
            </a:r>
            <a:r>
              <a:rPr lang="en-AU" sz="1200" kern="1200" dirty="0">
                <a:solidFill>
                  <a:schemeClr val="tx1"/>
                </a:solidFill>
                <a:effectLst/>
                <a:latin typeface="+mn-lt"/>
                <a:ea typeface="+mn-ea"/>
                <a:cs typeface="Arial" panose="020B0604020202020204" pitchFamily="34" charset="0"/>
              </a:rPr>
              <a:t>28 of the WHS Act 2011.</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 worker has a responsibility to take </a:t>
            </a:r>
            <a:r>
              <a:rPr lang="en-AU" sz="1200" b="1" kern="1200" dirty="0">
                <a:solidFill>
                  <a:schemeClr val="tx1"/>
                </a:solidFill>
                <a:effectLst/>
                <a:latin typeface="+mn-lt"/>
                <a:ea typeface="+mn-ea"/>
                <a:cs typeface="Arial" panose="020B0604020202020204" pitchFamily="34" charset="0"/>
              </a:rPr>
              <a:t>reasonable care</a:t>
            </a:r>
            <a:r>
              <a:rPr lang="en-AU" sz="1200" kern="1200" dirty="0">
                <a:solidFill>
                  <a:schemeClr val="tx1"/>
                </a:solidFill>
                <a:effectLst/>
                <a:latin typeface="+mn-lt"/>
                <a:ea typeface="+mn-ea"/>
                <a:cs typeface="Arial" panose="020B0604020202020204" pitchFamily="34" charset="0"/>
              </a:rPr>
              <a:t> of their own health and safety, and that of others. A worker </a:t>
            </a:r>
            <a:r>
              <a:rPr lang="en-AU" sz="1200" b="1" kern="1200" dirty="0">
                <a:solidFill>
                  <a:schemeClr val="tx1"/>
                </a:solidFill>
                <a:effectLst/>
                <a:latin typeface="+mn-lt"/>
                <a:ea typeface="+mn-ea"/>
                <a:cs typeface="Arial" panose="020B0604020202020204" pitchFamily="34" charset="0"/>
              </a:rPr>
              <a:t>is</a:t>
            </a:r>
            <a:r>
              <a:rPr lang="en-AU" sz="1200" kern="1200" dirty="0">
                <a:solidFill>
                  <a:schemeClr val="tx1"/>
                </a:solidFill>
                <a:effectLst/>
                <a:latin typeface="+mn-lt"/>
                <a:ea typeface="+mn-ea"/>
                <a:cs typeface="Arial" panose="020B0604020202020204" pitchFamily="34" charset="0"/>
              </a:rPr>
              <a:t> a person who carried out work in any capacity for a business or employer (or other PCBU). They </a:t>
            </a:r>
            <a:r>
              <a:rPr lang="en-AU" sz="1200" b="1" kern="1200" dirty="0">
                <a:solidFill>
                  <a:schemeClr val="tx1"/>
                </a:solidFill>
                <a:effectLst/>
                <a:latin typeface="+mn-lt"/>
                <a:ea typeface="+mn-ea"/>
                <a:cs typeface="Arial" panose="020B0604020202020204" pitchFamily="34" charset="0"/>
              </a:rPr>
              <a:t>can</a:t>
            </a:r>
            <a:r>
              <a:rPr lang="en-AU" sz="1200" kern="1200" dirty="0">
                <a:solidFill>
                  <a:schemeClr val="tx1"/>
                </a:solidFill>
                <a:effectLst/>
                <a:latin typeface="+mn-lt"/>
                <a:ea typeface="+mn-ea"/>
                <a:cs typeface="Arial" panose="020B0604020202020204" pitchFamily="34" charset="0"/>
              </a:rPr>
              <a:t> be: an employee, contractor, sub-contractor, labour hire worker, a trainee, apprentice or work experience student </a:t>
            </a:r>
            <a:r>
              <a:rPr lang="en-AU" sz="1200" b="1" kern="1200" dirty="0">
                <a:solidFill>
                  <a:schemeClr val="tx1"/>
                </a:solidFill>
                <a:effectLst/>
                <a:latin typeface="+mn-lt"/>
                <a:ea typeface="+mn-ea"/>
                <a:cs typeface="Arial" panose="020B0604020202020204" pitchFamily="34" charset="0"/>
              </a:rPr>
              <a:t>(SafeWork NSW).</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b="1" kern="1200" dirty="0">
                <a:solidFill>
                  <a:schemeClr val="tx1"/>
                </a:solidFill>
                <a:effectLst/>
                <a:latin typeface="+mn-lt"/>
                <a:ea typeface="+mn-ea"/>
                <a:cs typeface="Arial" panose="020B0604020202020204" pitchFamily="34" charset="0"/>
              </a:rPr>
              <a:t>Practical Application of Tests: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In a practical day to day sense most managers, supervisors and workers are defined as workers under the current WHS legislation and are therefore required to discharge their duties to a level of reasonable care.</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This means that this group of workers will have had specific WHS management tasks and obligations delegated to them from the organisations officers (i.e.: CEO, CFO) through their Principal Hazard Management Plan (PHMP) and Work Health and Safety Management Systems (WHSMS). </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It is important to confirm that attendees at this course are fully aware of their responsibilities under the legislation.</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In a practical sense the role of the operational manager and their workers is to ensure the systems, policies, procedures, tools and guidelines developed by the organisation in response to their legal responsibilities are completely understood and are fully implemented, monitored, evaluated and reviewed especially in relation to the identification of hazards and implementation of risk controls. </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While the test for the PCBU as the primary duty holder is reasonably practicable many mining organisations operating in Australia and across the world are intent on bettering this standard through seeking to become </a:t>
            </a:r>
            <a:r>
              <a:rPr lang="en-AU" sz="1200" b="1" kern="1200" dirty="0">
                <a:solidFill>
                  <a:schemeClr val="tx1"/>
                </a:solidFill>
                <a:effectLst/>
                <a:latin typeface="+mn-lt"/>
                <a:ea typeface="+mn-ea"/>
                <a:cs typeface="Arial" panose="020B0604020202020204" pitchFamily="34" charset="0"/>
              </a:rPr>
              <a:t>High Reliability Organisations (HROs).</a:t>
            </a:r>
            <a:r>
              <a:rPr lang="en-AU" sz="1200" kern="1200" dirty="0">
                <a:solidFill>
                  <a:schemeClr val="tx1"/>
                </a:solidFill>
                <a:effectLst/>
                <a:latin typeface="+mn-lt"/>
                <a:ea typeface="+mn-ea"/>
                <a:cs typeface="Arial" panose="020B0604020202020204" pitchFamily="34" charset="0"/>
              </a:rPr>
              <a:t> </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HROs have characteristics such as:</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Continuous technical learning through extensive training and exercises that captured all potential ‘failure scenarios’; </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Good incident reporting culture and analysis of accidents and near misses to gain a realistic picture of the organisation’s state of operations; </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Good two-way communications between operators and management; and</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 combination of centralised and de-centralised decision-making.</a:t>
            </a:r>
          </a:p>
          <a:p>
            <a:pPr marL="715701" lvl="1"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By undertaking your role in a dedicated and pro-active fashion you will be placing systematic, behavioural and organisational barriers against the pathway/s of disaster identified by Professor Michael Quinlan.</a:t>
            </a: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24</a:t>
            </a:fld>
            <a:endParaRPr lang="en-AU"/>
          </a:p>
        </p:txBody>
      </p:sp>
      <p:sp>
        <p:nvSpPr>
          <p:cNvPr id="5" name="Date Placeholder 4">
            <a:extLst>
              <a:ext uri="{FF2B5EF4-FFF2-40B4-BE49-F238E27FC236}">
                <a16:creationId xmlns:a16="http://schemas.microsoft.com/office/drawing/2014/main" id="{E64EC9FC-1A7A-44EB-AB54-60610903131D}"/>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3392109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lphaLcParenBoth"/>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0EF05BAA-92F6-4DEA-A832-E4B15A2F525C}" type="slidenum">
              <a:rPr lang="en-AU" smtClean="0"/>
              <a:t>25</a:t>
            </a:fld>
            <a:endParaRPr lang="en-AU"/>
          </a:p>
        </p:txBody>
      </p:sp>
      <p:sp>
        <p:nvSpPr>
          <p:cNvPr id="5" name="Date Placeholder 4">
            <a:extLst>
              <a:ext uri="{FF2B5EF4-FFF2-40B4-BE49-F238E27FC236}">
                <a16:creationId xmlns:a16="http://schemas.microsoft.com/office/drawing/2014/main" id="{E64EC9FC-1A7A-44EB-AB54-60610903131D}"/>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16948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26</a:t>
            </a:fld>
            <a:endParaRPr lang="en-AU"/>
          </a:p>
        </p:txBody>
      </p:sp>
      <p:sp>
        <p:nvSpPr>
          <p:cNvPr id="5" name="Date Placeholder 4">
            <a:extLst>
              <a:ext uri="{FF2B5EF4-FFF2-40B4-BE49-F238E27FC236}">
                <a16:creationId xmlns:a16="http://schemas.microsoft.com/office/drawing/2014/main" id="{E64EC9FC-1A7A-44EB-AB54-60610903131D}"/>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4127614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27</a:t>
            </a:fld>
            <a:endParaRPr lang="en-AU"/>
          </a:p>
        </p:txBody>
      </p:sp>
      <p:sp>
        <p:nvSpPr>
          <p:cNvPr id="5" name="Date Placeholder 4">
            <a:extLst>
              <a:ext uri="{FF2B5EF4-FFF2-40B4-BE49-F238E27FC236}">
                <a16:creationId xmlns:a16="http://schemas.microsoft.com/office/drawing/2014/main" id="{E64EC9FC-1A7A-44EB-AB54-60610903131D}"/>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1182849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28</a:t>
            </a:fld>
            <a:endParaRPr lang="en-AU"/>
          </a:p>
        </p:txBody>
      </p:sp>
      <p:sp>
        <p:nvSpPr>
          <p:cNvPr id="5" name="Date Placeholder 4">
            <a:extLst>
              <a:ext uri="{FF2B5EF4-FFF2-40B4-BE49-F238E27FC236}">
                <a16:creationId xmlns:a16="http://schemas.microsoft.com/office/drawing/2014/main" id="{E64EC9FC-1A7A-44EB-AB54-60610903131D}"/>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3184031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29</a:t>
            </a:fld>
            <a:endParaRPr lang="en-AU"/>
          </a:p>
        </p:txBody>
      </p:sp>
      <p:sp>
        <p:nvSpPr>
          <p:cNvPr id="5" name="Date Placeholder 4">
            <a:extLst>
              <a:ext uri="{FF2B5EF4-FFF2-40B4-BE49-F238E27FC236}">
                <a16:creationId xmlns:a16="http://schemas.microsoft.com/office/drawing/2014/main" id="{E64EC9FC-1A7A-44EB-AB54-60610903131D}"/>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1044484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Arial" panose="020B0604020202020204" pitchFamily="34" charset="0"/>
              </a:rPr>
              <a:t>Suggested time for slides 3-6: </a:t>
            </a:r>
            <a:r>
              <a:rPr lang="en-US" sz="1200" b="0" kern="1200" dirty="0">
                <a:solidFill>
                  <a:schemeClr val="tx1"/>
                </a:solidFill>
                <a:effectLst/>
                <a:latin typeface="+mn-lt"/>
                <a:ea typeface="+mn-ea"/>
                <a:cs typeface="Arial" panose="020B0604020202020204" pitchFamily="34" charset="0"/>
              </a:rPr>
              <a:t>10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As you can see from the table, there have been a number of major mining disasters in NSW since the late 1800s. These include the:</a:t>
            </a:r>
            <a:endParaRPr lang="en-AU" sz="12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Bulli Mine explosion in 1887 with </a:t>
            </a:r>
            <a:r>
              <a:rPr lang="en-US" sz="1200" b="1" kern="1200" dirty="0">
                <a:solidFill>
                  <a:schemeClr val="tx1"/>
                </a:solidFill>
                <a:effectLst/>
                <a:latin typeface="+mn-lt"/>
                <a:ea typeface="+mn-ea"/>
                <a:cs typeface="Arial" panose="020B0604020202020204" pitchFamily="34" charset="0"/>
              </a:rPr>
              <a:t>81 fatalities</a:t>
            </a:r>
            <a:endParaRPr lang="en-AU" sz="12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Dudley Mine Explosion in 1898 with </a:t>
            </a:r>
            <a:r>
              <a:rPr lang="en-US" sz="1200" b="1" kern="1200" dirty="0">
                <a:solidFill>
                  <a:schemeClr val="tx1"/>
                </a:solidFill>
                <a:effectLst/>
                <a:latin typeface="+mn-lt"/>
                <a:ea typeface="+mn-ea"/>
                <a:cs typeface="Arial" panose="020B0604020202020204" pitchFamily="34" charset="0"/>
              </a:rPr>
              <a:t>15 fatalities</a:t>
            </a:r>
            <a:endParaRPr lang="en-AU" sz="12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Mt </a:t>
            </a:r>
            <a:r>
              <a:rPr lang="en-US" sz="1200" kern="1200" dirty="0" err="1">
                <a:solidFill>
                  <a:schemeClr val="tx1"/>
                </a:solidFill>
                <a:effectLst/>
                <a:latin typeface="+mn-lt"/>
                <a:ea typeface="+mn-ea"/>
                <a:cs typeface="Arial" panose="020B0604020202020204" pitchFamily="34" charset="0"/>
              </a:rPr>
              <a:t>Kembla</a:t>
            </a:r>
            <a:r>
              <a:rPr lang="en-US" sz="1200" kern="1200" dirty="0">
                <a:solidFill>
                  <a:schemeClr val="tx1"/>
                </a:solidFill>
                <a:effectLst/>
                <a:latin typeface="+mn-lt"/>
                <a:ea typeface="+mn-ea"/>
                <a:cs typeface="Arial" panose="020B0604020202020204" pitchFamily="34" charset="0"/>
              </a:rPr>
              <a:t> Explosion in 1902 with </a:t>
            </a:r>
            <a:r>
              <a:rPr lang="en-US" sz="1200" b="1" kern="1200" dirty="0">
                <a:solidFill>
                  <a:schemeClr val="tx1"/>
                </a:solidFill>
                <a:effectLst/>
                <a:latin typeface="+mn-lt"/>
                <a:ea typeface="+mn-ea"/>
                <a:cs typeface="Arial" panose="020B0604020202020204" pitchFamily="34" charset="0"/>
              </a:rPr>
              <a:t>96 fatalities</a:t>
            </a:r>
            <a:r>
              <a:rPr lang="en-US" sz="1200" kern="1200" dirty="0">
                <a:solidFill>
                  <a:schemeClr val="tx1"/>
                </a:solidFill>
                <a:effectLst/>
                <a:latin typeface="+mn-lt"/>
                <a:ea typeface="+mn-ea"/>
                <a:cs typeface="Arial" panose="020B0604020202020204" pitchFamily="34" charset="0"/>
              </a:rPr>
              <a:t> </a:t>
            </a:r>
            <a:endParaRPr lang="en-AU" sz="12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Bellbird Colliery explosion in 1923 with </a:t>
            </a:r>
            <a:r>
              <a:rPr lang="en-US" sz="1200" b="1" kern="1200" dirty="0">
                <a:solidFill>
                  <a:schemeClr val="tx1"/>
                </a:solidFill>
                <a:effectLst/>
                <a:latin typeface="+mn-lt"/>
                <a:ea typeface="+mn-ea"/>
                <a:cs typeface="Arial" panose="020B0604020202020204" pitchFamily="34" charset="0"/>
              </a:rPr>
              <a:t>21 fatalities</a:t>
            </a:r>
            <a:endParaRPr lang="en-AU" sz="12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Appin Colliery explosion in 1979 with </a:t>
            </a:r>
            <a:r>
              <a:rPr lang="en-US" sz="1200" b="1" kern="1200" dirty="0">
                <a:solidFill>
                  <a:schemeClr val="tx1"/>
                </a:solidFill>
                <a:effectLst/>
                <a:latin typeface="+mn-lt"/>
                <a:ea typeface="+mn-ea"/>
                <a:cs typeface="Arial" panose="020B0604020202020204" pitchFamily="34" charset="0"/>
              </a:rPr>
              <a:t>14 fatalities.</a:t>
            </a:r>
          </a:p>
          <a:p>
            <a:pPr marL="171450" lvl="0" indent="-171450">
              <a:buFont typeface="Arial" panose="020B0604020202020204" pitchFamily="34" charset="0"/>
              <a:buChar char="•"/>
            </a:pPr>
            <a:endParaRPr lang="en-AU" sz="1200" kern="1200" dirty="0">
              <a:solidFill>
                <a:schemeClr val="tx1"/>
              </a:solidFill>
              <a:effectLst/>
              <a:latin typeface="+mn-lt"/>
              <a:ea typeface="+mn-ea"/>
              <a:cs typeface="Arial" panose="020B0604020202020204" pitchFamily="34" charset="0"/>
            </a:endParaRPr>
          </a:p>
          <a:p>
            <a:pPr marL="0" indent="0">
              <a:buFont typeface="Arial" panose="020B0604020202020204" pitchFamily="34" charset="0"/>
              <a:buNone/>
            </a:pPr>
            <a:r>
              <a:rPr lang="en-US" sz="1200" kern="1200" dirty="0">
                <a:solidFill>
                  <a:schemeClr val="tx1"/>
                </a:solidFill>
                <a:effectLst/>
                <a:latin typeface="+mn-lt"/>
                <a:ea typeface="+mn-ea"/>
                <a:cs typeface="Arial" panose="020B0604020202020204" pitchFamily="34" charset="0"/>
              </a:rPr>
              <a:t>And in more recent times the:</a:t>
            </a:r>
            <a:endParaRPr lang="en-AU" sz="12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*Gretley Colliery flooding in 1996 with </a:t>
            </a:r>
            <a:r>
              <a:rPr lang="en-US" sz="1200" b="1" kern="1200" dirty="0">
                <a:solidFill>
                  <a:schemeClr val="tx1"/>
                </a:solidFill>
                <a:effectLst/>
                <a:latin typeface="+mn-lt"/>
                <a:ea typeface="+mn-ea"/>
                <a:cs typeface="Arial" panose="020B0604020202020204" pitchFamily="34" charset="0"/>
              </a:rPr>
              <a:t>4 fatalities;</a:t>
            </a:r>
            <a:r>
              <a:rPr lang="en-US" sz="1200" kern="1200" dirty="0">
                <a:solidFill>
                  <a:schemeClr val="tx1"/>
                </a:solidFill>
                <a:effectLst/>
                <a:latin typeface="+mn-lt"/>
                <a:ea typeface="+mn-ea"/>
                <a:cs typeface="Arial" panose="020B0604020202020204" pitchFamily="34" charset="0"/>
              </a:rPr>
              <a:t> and</a:t>
            </a:r>
            <a:endParaRPr lang="en-AU" sz="12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*Northparkes Copper and Gold mine airblast in 1999 with </a:t>
            </a:r>
            <a:r>
              <a:rPr lang="en-US" sz="1200" b="1" kern="1200" dirty="0">
                <a:solidFill>
                  <a:schemeClr val="tx1"/>
                </a:solidFill>
                <a:effectLst/>
                <a:latin typeface="+mn-lt"/>
                <a:ea typeface="+mn-ea"/>
                <a:cs typeface="Arial" panose="020B0604020202020204" pitchFamily="34" charset="0"/>
              </a:rPr>
              <a:t>4 fatalities</a:t>
            </a:r>
            <a:endParaRPr lang="en-AU" sz="1200" kern="1200" dirty="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Austar rib/sidewall burst in 2014 with </a:t>
            </a:r>
            <a:r>
              <a:rPr lang="en-US" sz="1200" b="1" kern="1200" dirty="0">
                <a:solidFill>
                  <a:schemeClr val="tx1"/>
                </a:solidFill>
                <a:effectLst/>
                <a:latin typeface="+mn-lt"/>
                <a:ea typeface="+mn-ea"/>
                <a:cs typeface="Arial" panose="020B0604020202020204" pitchFamily="34" charset="0"/>
              </a:rPr>
              <a:t>2 fatalities.</a:t>
            </a:r>
            <a:r>
              <a:rPr lang="en-US" sz="1200" kern="1200" dirty="0">
                <a:solidFill>
                  <a:schemeClr val="tx1"/>
                </a:solidFill>
                <a:effectLst/>
                <a:latin typeface="+mn-lt"/>
                <a:ea typeface="+mn-ea"/>
                <a:cs typeface="Arial" panose="020B0604020202020204" pitchFamily="34" charset="0"/>
              </a:rPr>
              <a:t> </a:t>
            </a:r>
            <a:endParaRPr lang="en-AU" sz="1200" kern="1200" dirty="0">
              <a:solidFill>
                <a:schemeClr val="tx1"/>
              </a:solidFill>
              <a:effectLst/>
              <a:latin typeface="+mn-lt"/>
              <a:ea typeface="+mn-ea"/>
              <a:cs typeface="Arial" panose="020B0604020202020204" pitchFamily="34" charset="0"/>
            </a:endParaRPr>
          </a:p>
          <a:p>
            <a:pPr marL="0" indent="0">
              <a:buFont typeface="Arial" panose="020B0604020202020204" pitchFamily="34" charset="0"/>
              <a:buNone/>
            </a:pPr>
            <a:r>
              <a:rPr lang="en-US" sz="1200" kern="1200" dirty="0">
                <a:solidFill>
                  <a:schemeClr val="tx1"/>
                </a:solidFill>
                <a:effectLst/>
                <a:latin typeface="+mn-lt"/>
                <a:ea typeface="+mn-ea"/>
                <a:cs typeface="Arial" panose="020B0604020202020204" pitchFamily="34" charset="0"/>
              </a:rPr>
              <a:t>Notes: *denotes a case study around that incident has been provided as part of this learning package. </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0EF05BAA-92F6-4DEA-A832-E4B15A2F525C}" type="slidenum">
              <a:rPr lang="en-AU" smtClean="0"/>
              <a:t>3</a:t>
            </a:fld>
            <a:endParaRPr lang="en-AU"/>
          </a:p>
        </p:txBody>
      </p:sp>
    </p:spTree>
    <p:extLst>
      <p:ext uri="{BB962C8B-B14F-4D97-AF65-F5344CB8AC3E}">
        <p14:creationId xmlns:p14="http://schemas.microsoft.com/office/powerpoint/2010/main" val="2317177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Suggested time: </a:t>
            </a:r>
            <a:r>
              <a:rPr lang="en-US" sz="1200" b="0" kern="1200" dirty="0">
                <a:solidFill>
                  <a:schemeClr val="tx1"/>
                </a:solidFill>
                <a:effectLst/>
                <a:latin typeface="+mn-lt"/>
                <a:ea typeface="+mn-ea"/>
                <a:cs typeface="+mn-cs"/>
              </a:rPr>
              <a:t>15 minutes</a:t>
            </a:r>
          </a:p>
          <a:p>
            <a:endParaRPr lang="en-US" sz="1200" b="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Arial" panose="020B0604020202020204" pitchFamily="34" charset="0"/>
              </a:rPr>
              <a:t>Facilitator/key points</a:t>
            </a:r>
          </a:p>
          <a:p>
            <a:pPr marL="171450" indent="-171450">
              <a:buFont typeface="Arial" panose="020B0604020202020204" pitchFamily="34" charset="0"/>
              <a:buChar char="•"/>
            </a:pPr>
            <a:r>
              <a:rPr lang="en-AU" dirty="0"/>
              <a:t>Facilitator will continue the group activity and encourage participants to reflect on the two Quinlan pathways identified in Activity 2.</a:t>
            </a:r>
          </a:p>
          <a:p>
            <a:pPr marL="171450" indent="-171450">
              <a:buFont typeface="Arial" panose="020B0604020202020204" pitchFamily="34" charset="0"/>
              <a:buChar char="•"/>
            </a:pPr>
            <a:r>
              <a:rPr lang="en-AU" dirty="0"/>
              <a:t>Using the program activity workbook supplied assist participants to think about what actions they as individuals they will take when they go back to their workplace to address these risk areas. </a:t>
            </a:r>
          </a:p>
          <a:p>
            <a:pPr marL="171450" indent="-171450">
              <a:buFont typeface="Arial" panose="020B0604020202020204" pitchFamily="34" charset="0"/>
              <a:buChar char="•"/>
            </a:pPr>
            <a:r>
              <a:rPr lang="en-AU" dirty="0"/>
              <a:t>Encourage participants to reflect on why the gaps exist.  For example, is there a lack of training? Is there poor engagement and consultation? By understanding the barriers to developing strong safety systems of work, the participants will be better able to develop strategies that are likely to be more successful and sustain improved safety outcomes at their workplace. </a:t>
            </a:r>
          </a:p>
          <a:p>
            <a:pPr marL="171450" indent="-171450">
              <a:buFont typeface="Arial" panose="020B0604020202020204" pitchFamily="34" charset="0"/>
              <a:buChar char="•"/>
            </a:pPr>
            <a:r>
              <a:rPr lang="en-AU" dirty="0"/>
              <a:t>The facilitator should reinforce that a key part of a leadership role is the development of action strategies to address risk and identified opportunities for improvement.</a:t>
            </a:r>
          </a:p>
          <a:p>
            <a:pPr marL="171450" indent="-171450">
              <a:buFont typeface="Arial" panose="020B0604020202020204" pitchFamily="34" charset="0"/>
              <a:buChar char="•"/>
            </a:pPr>
            <a:r>
              <a:rPr lang="en-AU" dirty="0"/>
              <a:t>Encourage participants to think about what type of control options/strategies could be implemented for each of these areas to improve the safety outcomes in their workplace. </a:t>
            </a:r>
          </a:p>
          <a:p>
            <a:pPr marL="171450" indent="-171450">
              <a:buFont typeface="Arial" panose="020B0604020202020204" pitchFamily="34" charset="0"/>
              <a:buChar char="•"/>
            </a:pPr>
            <a:r>
              <a:rPr lang="en-AU" dirty="0"/>
              <a:t>Encourage participants to attach responsibility and time frames (where appropriate) or to develop a suitable pathway to commence any work, health and safety improvement processes at their mine</a:t>
            </a:r>
          </a:p>
          <a:p>
            <a:pPr marL="171450" indent="-171450">
              <a:buFont typeface="Arial" panose="020B0604020202020204" pitchFamily="34" charset="0"/>
              <a:buChar char="•"/>
            </a:pPr>
            <a:r>
              <a:rPr lang="en-AU" dirty="0"/>
              <a:t>Participants need to have a clear understanding about what the key takeaway learnings are for their quarry and should be encouraged to go away and reflect on this further and make/report any changes necessary at their mine to improve work, health and safety processes at their workplace. </a:t>
            </a:r>
          </a:p>
          <a:p>
            <a:pPr marL="171450" indent="-171450">
              <a:buFont typeface="Arial" panose="020B0604020202020204" pitchFamily="34" charset="0"/>
              <a:buChar char="•"/>
            </a:pPr>
            <a:r>
              <a:rPr lang="en-AU" dirty="0"/>
              <a:t>The facilitator leads the feedback discussion from the group comments. </a:t>
            </a: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30</a:t>
            </a:fld>
            <a:endParaRPr lang="en-AU"/>
          </a:p>
        </p:txBody>
      </p:sp>
      <p:sp>
        <p:nvSpPr>
          <p:cNvPr id="5" name="Date Placeholder 4">
            <a:extLst>
              <a:ext uri="{FF2B5EF4-FFF2-40B4-BE49-F238E27FC236}">
                <a16:creationId xmlns:a16="http://schemas.microsoft.com/office/drawing/2014/main" id="{7729F1DA-DF45-40BF-8C68-624968234F17}"/>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3336589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289B0-16DD-4410-B2DE-DC7F03842752}"/>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7E861987-3695-44E9-B127-59B12BAA45C8}"/>
              </a:ext>
            </a:extLst>
          </p:cNvPr>
          <p:cNvSpPr>
            <a:spLocks noGrp="1"/>
          </p:cNvSpPr>
          <p:nvPr>
            <p:ph type="sldNum" sz="quarter" idx="11"/>
          </p:nvPr>
        </p:nvSpPr>
        <p:spPr/>
        <p:txBody>
          <a:bodyPr/>
          <a:lstStyle/>
          <a:p>
            <a:fld id="{0EF05BAA-92F6-4DEA-A832-E4B15A2F525C}" type="slidenum">
              <a:rPr lang="en-AU" smtClean="0"/>
              <a:t>31</a:t>
            </a:fld>
            <a:endParaRPr lang="en-AU"/>
          </a:p>
        </p:txBody>
      </p:sp>
      <p:sp>
        <p:nvSpPr>
          <p:cNvPr id="4" name="Notes Placeholder 3">
            <a:extLst>
              <a:ext uri="{FF2B5EF4-FFF2-40B4-BE49-F238E27FC236}">
                <a16:creationId xmlns:a16="http://schemas.microsoft.com/office/drawing/2014/main" id="{E09F5786-3AE5-4226-9129-AB0101D0DC84}"/>
              </a:ext>
            </a:extLst>
          </p:cNvPr>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Suggested time for slides 31-36: </a:t>
            </a:r>
            <a:r>
              <a:rPr lang="en-AU" sz="1200" b="0" kern="1200" dirty="0">
                <a:solidFill>
                  <a:schemeClr val="tx1"/>
                </a:solidFill>
                <a:effectLst/>
                <a:latin typeface="+mn-lt"/>
                <a:ea typeface="+mn-ea"/>
                <a:cs typeface="Arial" panose="020B0604020202020204" pitchFamily="34" charset="0"/>
              </a:rPr>
              <a:t>10 minutes (total)</a:t>
            </a:r>
          </a:p>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Arial" panose="020B0604020202020204" pitchFamily="34" charset="0"/>
              </a:rPr>
              <a:t>NB: Slides 331-36 are the remaining case studies for the Facilitator to briefly touch on (Northparkes; Gretley; </a:t>
            </a:r>
            <a:r>
              <a:rPr lang="en-AU" sz="1200" b="0" kern="1200" dirty="0" err="1">
                <a:solidFill>
                  <a:schemeClr val="tx1"/>
                </a:solidFill>
                <a:effectLst/>
                <a:latin typeface="+mn-lt"/>
                <a:ea typeface="+mn-ea"/>
                <a:cs typeface="Arial" panose="020B0604020202020204" pitchFamily="34" charset="0"/>
              </a:rPr>
              <a:t>Cadia</a:t>
            </a:r>
            <a:r>
              <a:rPr lang="en-AU" sz="1200" b="0" kern="1200" dirty="0">
                <a:solidFill>
                  <a:schemeClr val="tx1"/>
                </a:solidFill>
                <a:effectLst/>
                <a:latin typeface="+mn-lt"/>
                <a:ea typeface="+mn-ea"/>
                <a:cs typeface="Arial" panose="020B0604020202020204" pitchFamily="34" charset="0"/>
              </a:rPr>
              <a:t> East).</a:t>
            </a:r>
          </a:p>
          <a:p>
            <a:pPr marL="0" marR="0" lvl="0" indent="0" algn="l" defTabSz="1088502"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Arial" panose="020B0604020202020204" pitchFamily="34"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Case study – Northparkes Mine, Parkes NSW</a:t>
            </a:r>
          </a:p>
          <a:p>
            <a:endParaRPr lang="en-AU" sz="1200" dirty="0">
              <a:latin typeface="+mn-lt"/>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Date </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24 November 1999</a:t>
            </a:r>
          </a:p>
          <a:p>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Location</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Northparkes Mining, Parkes NSW</a:t>
            </a:r>
            <a:endParaRPr lang="en-AU" sz="1200" kern="1200" dirty="0">
              <a:solidFill>
                <a:schemeClr val="tx1"/>
              </a:solidFill>
              <a:effectLst/>
              <a:latin typeface="+mn-lt"/>
              <a:ea typeface="+mn-ea"/>
              <a:cs typeface="Arial" panose="020B0604020202020204" pitchFamily="34" charset="0"/>
            </a:endParaRPr>
          </a:p>
          <a:p>
            <a:endParaRPr lang="en-US"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Principal Hazard NSW Mining Legislation</a:t>
            </a:r>
            <a:endParaRPr lang="en-AU" sz="1200" b="1" u="sng" kern="1200" dirty="0">
              <a:solidFill>
                <a:schemeClr val="tx1"/>
              </a:solidFill>
              <a:effectLst/>
              <a:latin typeface="+mn-lt"/>
              <a:ea typeface="+mn-ea"/>
              <a:cs typeface="Arial" panose="020B0604020202020204" pitchFamily="34" charset="0"/>
            </a:endParaRPr>
          </a:p>
          <a:p>
            <a:r>
              <a:rPr lang="en-AU" sz="1200" kern="1200" dirty="0">
                <a:solidFill>
                  <a:schemeClr val="tx1"/>
                </a:solidFill>
                <a:effectLst/>
                <a:latin typeface="+mn-lt"/>
                <a:ea typeface="+mn-ea"/>
                <a:cs typeface="Arial" panose="020B0604020202020204" pitchFamily="34" charset="0"/>
              </a:rPr>
              <a:t>(</a:t>
            </a:r>
            <a:r>
              <a:rPr lang="en-AU" sz="1200" kern="1200" dirty="0" err="1">
                <a:solidFill>
                  <a:schemeClr val="tx1"/>
                </a:solidFill>
                <a:effectLst/>
                <a:latin typeface="+mn-lt"/>
                <a:ea typeface="+mn-ea"/>
                <a:cs typeface="Arial" panose="020B0604020202020204" pitchFamily="34" charset="0"/>
              </a:rPr>
              <a:t>i</a:t>
            </a:r>
            <a:r>
              <a:rPr lang="en-AU" sz="1200" kern="1200" dirty="0">
                <a:solidFill>
                  <a:schemeClr val="tx1"/>
                </a:solidFill>
                <a:effectLst/>
                <a:latin typeface="+mn-lt"/>
                <a:ea typeface="+mn-ea"/>
                <a:cs typeface="Arial" panose="020B0604020202020204" pitchFamily="34" charset="0"/>
              </a:rPr>
              <a:t>) Ground or strata failure</a:t>
            </a:r>
          </a:p>
          <a:p>
            <a:endParaRPr lang="en-US"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Incident details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incident occurred during a period of maintenance shut down in Northparkes E26 Mine.  At the time there were approximately 65 persons working underground.  </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At about 2.50 pm the ore body above the cave back collapsed into the void, creating an air blast which travelled through underground workings of the mine, in particular through the exploration drive at One Level.</a:t>
            </a: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Human and organisational  factors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risk assessment process failed to effectively identify the scope of risks associated with the activity which was uncommon in the industry at the time.</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organisation did not have a comprehensive system in place for managing change in mining methods or process changes.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organisation failed to take action to correct engineered safety controls when they were compromised by the mining method adopted.</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Hazard management procedures required more specific definition </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(e.g., zones within the mine and </a:t>
            </a:r>
            <a:r>
              <a:rPr lang="en-US" sz="1200" kern="1200" dirty="0" err="1">
                <a:solidFill>
                  <a:schemeClr val="tx1"/>
                </a:solidFill>
                <a:effectLst/>
                <a:latin typeface="+mn-lt"/>
                <a:ea typeface="+mn-ea"/>
                <a:cs typeface="Arial" panose="020B0604020202020204" pitchFamily="34" charset="0"/>
              </a:rPr>
              <a:t>muckpile</a:t>
            </a:r>
            <a:r>
              <a:rPr lang="en-US" sz="1200" kern="1200" dirty="0">
                <a:solidFill>
                  <a:schemeClr val="tx1"/>
                </a:solidFill>
                <a:effectLst/>
                <a:latin typeface="+mn-lt"/>
                <a:ea typeface="+mn-ea"/>
                <a:cs typeface="Arial" panose="020B0604020202020204" pitchFamily="34" charset="0"/>
              </a:rPr>
              <a:t> heights).</a:t>
            </a:r>
            <a:endParaRPr lang="en-AU" sz="1200" kern="1200" dirty="0">
              <a:solidFill>
                <a:schemeClr val="tx1"/>
              </a:solidFill>
              <a:effectLst/>
              <a:latin typeface="+mn-lt"/>
              <a:ea typeface="+mn-ea"/>
              <a:cs typeface="Arial" panose="020B0604020202020204" pitchFamily="34" charset="0"/>
            </a:endParaRPr>
          </a:p>
          <a:p>
            <a:endParaRPr lang="en-US"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Critical controls</a:t>
            </a:r>
            <a:endParaRPr lang="en-AU" sz="1200" b="1" u="sng" kern="1200" dirty="0">
              <a:solidFill>
                <a:schemeClr val="tx1"/>
              </a:solidFill>
              <a:effectLst/>
              <a:latin typeface="+mn-lt"/>
              <a:ea typeface="+mn-ea"/>
              <a:cs typeface="Arial" panose="020B0604020202020204" pitchFamily="34" charset="0"/>
            </a:endParaRPr>
          </a:p>
          <a:p>
            <a:pPr marL="285750" lvl="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Mine Risk Management system</a:t>
            </a:r>
          </a:p>
          <a:p>
            <a:pPr marL="285750" lvl="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Mine inspection and monitoring arrangements</a:t>
            </a:r>
          </a:p>
          <a:p>
            <a:pPr marL="285750" lvl="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Change Management and approvals to mine process</a:t>
            </a:r>
          </a:p>
          <a:p>
            <a:endParaRPr lang="en-US"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Patterns of failure</a:t>
            </a:r>
          </a:p>
          <a:p>
            <a:endParaRPr lang="en-AU" sz="1200" b="1" u="sng"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1 Design, engineering and maintenance flaws</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usefulness of the bulkhead as a safeguard against air blast on One Level was </a:t>
            </a:r>
            <a:r>
              <a:rPr lang="en-US" sz="1200" kern="1200" dirty="0" err="1">
                <a:solidFill>
                  <a:schemeClr val="tx1"/>
                </a:solidFill>
                <a:effectLst/>
                <a:latin typeface="+mn-lt"/>
                <a:ea typeface="+mn-ea"/>
                <a:cs typeface="Arial" panose="020B0604020202020204" pitchFamily="34" charset="0"/>
              </a:rPr>
              <a:t>negativised</a:t>
            </a:r>
            <a:r>
              <a:rPr lang="en-US" sz="1200" kern="1200" dirty="0">
                <a:solidFill>
                  <a:schemeClr val="tx1"/>
                </a:solidFill>
                <a:effectLst/>
                <a:latin typeface="+mn-lt"/>
                <a:ea typeface="+mn-ea"/>
                <a:cs typeface="Arial" panose="020B0604020202020204" pitchFamily="34" charset="0"/>
              </a:rPr>
              <a:t> by allowing the bulkhead to come into the zone of influence of subsidence of the cave and allowing the dog-leg cuddy to also come into the zone of influence of subsidence in the cave. Finding 7(b)</a:t>
            </a:r>
            <a:endParaRPr lang="en-AU" sz="1200" kern="1200" dirty="0">
              <a:solidFill>
                <a:schemeClr val="tx1"/>
              </a:solidFill>
              <a:effectLst/>
              <a:latin typeface="+mn-lt"/>
              <a:ea typeface="+mn-ea"/>
              <a:cs typeface="Arial" panose="020B0604020202020204" pitchFamily="34" charset="0"/>
            </a:endParaRPr>
          </a:p>
          <a:p>
            <a:endParaRPr lang="en-US" sz="1200" b="1"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2 – Flaws in risk assessment</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Any mining operator intending to employ the process of block cave mining is to identify and </a:t>
            </a:r>
            <a:r>
              <a:rPr lang="en-US" sz="1200" kern="1200" dirty="0" err="1">
                <a:solidFill>
                  <a:schemeClr val="tx1"/>
                </a:solidFill>
                <a:effectLst/>
                <a:latin typeface="+mn-lt"/>
                <a:ea typeface="+mn-ea"/>
                <a:cs typeface="Arial" panose="020B0604020202020204" pitchFamily="34" charset="0"/>
              </a:rPr>
              <a:t>analyse</a:t>
            </a:r>
            <a:r>
              <a:rPr lang="en-US" sz="1200" kern="1200" dirty="0">
                <a:solidFill>
                  <a:schemeClr val="tx1"/>
                </a:solidFill>
                <a:effectLst/>
                <a:latin typeface="+mn-lt"/>
                <a:ea typeface="+mn-ea"/>
                <a:cs typeface="Arial" panose="020B0604020202020204" pitchFamily="34" charset="0"/>
              </a:rPr>
              <a:t> the elements of all the risks associated with its block cave operations and develop and maintain hazard management procedures for the management of the void of the muck pile, height of the muck pile above the extraction level and, air blast hazard and shall include all the appropriate controls for the air blast all opening and potential openings into the cave zone.  Recommendation 3</a:t>
            </a:r>
            <a:endParaRPr lang="en-AU" sz="1200" kern="1200" dirty="0">
              <a:solidFill>
                <a:schemeClr val="tx1"/>
              </a:solidFill>
              <a:effectLst/>
              <a:latin typeface="+mn-lt"/>
              <a:ea typeface="+mn-ea"/>
              <a:cs typeface="Arial" panose="020B0604020202020204" pitchFamily="34" charset="0"/>
            </a:endParaRPr>
          </a:p>
          <a:p>
            <a:endParaRPr lang="en-US" sz="1200" b="1"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3 – Flaws in management systems</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Failure of the company to assure the safety system including risk management and critical controls were in place and functioning.</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That North Parkes Mine should have been aware that the position of the bulkhead as a safety guard against air blast on One Level had been compromised and no longer served that purpose before the 24.11.1999. (Finding 7c) </a:t>
            </a:r>
          </a:p>
          <a:p>
            <a:endParaRPr lang="en-AU" sz="1200" kern="1200" dirty="0">
              <a:solidFill>
                <a:schemeClr val="tx1"/>
              </a:solidFill>
              <a:effectLst/>
              <a:latin typeface="+mn-lt"/>
              <a:ea typeface="+mn-ea"/>
              <a:cs typeface="Arial" panose="020B0604020202020204" pitchFamily="34" charset="0"/>
            </a:endParaRPr>
          </a:p>
          <a:p>
            <a:r>
              <a:rPr lang="en-US" sz="1200" b="0" i="1" kern="1200" dirty="0">
                <a:solidFill>
                  <a:schemeClr val="tx1"/>
                </a:solidFill>
                <a:effectLst/>
                <a:latin typeface="+mn-lt"/>
                <a:ea typeface="+mn-ea"/>
                <a:cs typeface="Arial" panose="020B0604020202020204" pitchFamily="34" charset="0"/>
              </a:rPr>
              <a:t>Pathway 4  Economic/reward pressures compromising safety</a:t>
            </a:r>
            <a:endParaRPr lang="en-AU" sz="1200" b="0" i="1"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For production to continue, the extraction rate of the ore was in volumes greater than those which were falling from the cave back.  This in turn created a void between the cave back and the top of the muck pile on the extraction level – this void increased with time and eventually the air void was some 180 m in height. (P </a:t>
            </a:r>
            <a:r>
              <a:rPr lang="en-US" sz="1200" kern="1200" dirty="0" err="1">
                <a:solidFill>
                  <a:schemeClr val="tx1"/>
                </a:solidFill>
                <a:effectLst/>
                <a:latin typeface="+mn-lt"/>
                <a:ea typeface="+mn-ea"/>
                <a:cs typeface="Arial" panose="020B0604020202020204" pitchFamily="34" charset="0"/>
              </a:rPr>
              <a:t>i</a:t>
            </a:r>
            <a:r>
              <a:rPr lang="en-US" sz="1200" kern="1200" dirty="0">
                <a:solidFill>
                  <a:schemeClr val="tx1"/>
                </a:solidFill>
                <a:effectLst/>
                <a:latin typeface="+mn-lt"/>
                <a:ea typeface="+mn-ea"/>
                <a:cs typeface="Arial" panose="020B0604020202020204" pitchFamily="34" charset="0"/>
              </a:rPr>
              <a:t>)</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“I find the only reason that the air gap void was allowed to become as large as it was….was that North Parkes Mines maintained a production rate far greater than the rate at which the ore was falling from the cave back.  It is quite clear that the production rate took precedence over factors which concerned the safety of those within the mine.” (Finding 4)</a:t>
            </a:r>
            <a:endParaRPr lang="en-AU" sz="1200" kern="1200" dirty="0">
              <a:solidFill>
                <a:schemeClr val="tx1"/>
              </a:solidFill>
              <a:effectLst/>
              <a:latin typeface="+mn-lt"/>
              <a:ea typeface="+mn-ea"/>
              <a:cs typeface="Arial" panose="020B0604020202020204" pitchFamily="34" charset="0"/>
            </a:endParaRPr>
          </a:p>
          <a:p>
            <a:endParaRPr lang="en-US"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References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Findings and Recommendations – John Bailey, Coroner (2003)</a:t>
            </a:r>
          </a:p>
          <a:p>
            <a:pPr marL="285750" indent="-285750">
              <a:buFont typeface="Arial" panose="020B0604020202020204" pitchFamily="34" charset="0"/>
              <a:buChar char="•"/>
            </a:pPr>
            <a:r>
              <a:rPr lang="en-AU" sz="1200" i="1" kern="1200" dirty="0">
                <a:solidFill>
                  <a:schemeClr val="tx1"/>
                </a:solidFill>
                <a:effectLst/>
                <a:latin typeface="+mn-lt"/>
                <a:ea typeface="+mn-ea"/>
                <a:cs typeface="Arial" panose="020B0604020202020204" pitchFamily="34" charset="0"/>
              </a:rPr>
              <a:t>Re: Inquest into the deaths of R Bodkin, M House, S Osman and C Lloyd-Jones on the 24</a:t>
            </a:r>
            <a:r>
              <a:rPr lang="en-AU" sz="1200" i="1" kern="1200" baseline="30000" dirty="0">
                <a:solidFill>
                  <a:schemeClr val="tx1"/>
                </a:solidFill>
                <a:effectLst/>
                <a:latin typeface="+mn-lt"/>
                <a:ea typeface="+mn-ea"/>
                <a:cs typeface="Arial" panose="020B0604020202020204" pitchFamily="34" charset="0"/>
              </a:rPr>
              <a:t>th</a:t>
            </a:r>
            <a:r>
              <a:rPr lang="en-AU" sz="1200" i="1" kern="1200" dirty="0">
                <a:solidFill>
                  <a:schemeClr val="tx1"/>
                </a:solidFill>
                <a:effectLst/>
                <a:latin typeface="+mn-lt"/>
                <a:ea typeface="+mn-ea"/>
                <a:cs typeface="Arial" panose="020B0604020202020204" pitchFamily="34" charset="0"/>
              </a:rPr>
              <a:t> November 1999 at the E26 Lift 1 Mine North Parkes Mines, Parkes NSW.</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http://eagcg.org/common/pdf/NorthParkesCoronial.pdf</a:t>
            </a:r>
          </a:p>
          <a:p>
            <a:r>
              <a:rPr lang="en-AU" sz="1200" kern="1200" dirty="0">
                <a:solidFill>
                  <a:schemeClr val="tx1"/>
                </a:solidFill>
                <a:effectLst/>
                <a:latin typeface="+mn-lt"/>
                <a:ea typeface="+mn-ea"/>
                <a:cs typeface="Arial" panose="020B0604020202020204" pitchFamily="34" charset="0"/>
              </a:rPr>
              <a:t> </a:t>
            </a:r>
          </a:p>
          <a:p>
            <a:endParaRPr lang="en-AU" dirty="0"/>
          </a:p>
        </p:txBody>
      </p:sp>
    </p:spTree>
    <p:extLst>
      <p:ext uri="{BB962C8B-B14F-4D97-AF65-F5344CB8AC3E}">
        <p14:creationId xmlns:p14="http://schemas.microsoft.com/office/powerpoint/2010/main" val="1647397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289B0-16DD-4410-B2DE-DC7F03842752}"/>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7E861987-3695-44E9-B127-59B12BAA45C8}"/>
              </a:ext>
            </a:extLst>
          </p:cNvPr>
          <p:cNvSpPr>
            <a:spLocks noGrp="1"/>
          </p:cNvSpPr>
          <p:nvPr>
            <p:ph type="sldNum" sz="quarter" idx="11"/>
          </p:nvPr>
        </p:nvSpPr>
        <p:spPr/>
        <p:txBody>
          <a:bodyPr/>
          <a:lstStyle/>
          <a:p>
            <a:fld id="{0EF05BAA-92F6-4DEA-A832-E4B15A2F525C}" type="slidenum">
              <a:rPr lang="en-AU" smtClean="0"/>
              <a:t>32</a:t>
            </a:fld>
            <a:endParaRPr lang="en-AU"/>
          </a:p>
        </p:txBody>
      </p:sp>
      <p:sp>
        <p:nvSpPr>
          <p:cNvPr id="4" name="Notes Placeholder 3">
            <a:extLst>
              <a:ext uri="{FF2B5EF4-FFF2-40B4-BE49-F238E27FC236}">
                <a16:creationId xmlns:a16="http://schemas.microsoft.com/office/drawing/2014/main" id="{87BF37FF-647E-471E-87A9-8394DDD455FF}"/>
              </a:ext>
            </a:extLst>
          </p:cNvPr>
          <p:cNvSpPr>
            <a:spLocks noGrp="1"/>
          </p:cNvSpPr>
          <p:nvPr>
            <p:ph type="body" idx="1"/>
          </p:nvPr>
        </p:nvSpPr>
        <p:spPr/>
        <p:txBody>
          <a:bodyPr/>
          <a:lstStyle/>
          <a:p>
            <a:r>
              <a:rPr lang="en-AU" sz="1400" dirty="0"/>
              <a:t>This video provides background information on black cave mining at Northparkes.</a:t>
            </a:r>
          </a:p>
          <a:p>
            <a:endParaRPr lang="en-AU" dirty="0"/>
          </a:p>
        </p:txBody>
      </p:sp>
    </p:spTree>
    <p:extLst>
      <p:ext uri="{BB962C8B-B14F-4D97-AF65-F5344CB8AC3E}">
        <p14:creationId xmlns:p14="http://schemas.microsoft.com/office/powerpoint/2010/main" val="2823491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3289B0-16DD-4410-B2DE-DC7F03842752}"/>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7E861987-3695-44E9-B127-59B12BAA45C8}"/>
              </a:ext>
            </a:extLst>
          </p:cNvPr>
          <p:cNvSpPr>
            <a:spLocks noGrp="1"/>
          </p:cNvSpPr>
          <p:nvPr>
            <p:ph type="sldNum" sz="quarter" idx="11"/>
          </p:nvPr>
        </p:nvSpPr>
        <p:spPr/>
        <p:txBody>
          <a:bodyPr/>
          <a:lstStyle/>
          <a:p>
            <a:fld id="{0EF05BAA-92F6-4DEA-A832-E4B15A2F525C}" type="slidenum">
              <a:rPr lang="en-AU" smtClean="0"/>
              <a:t>33</a:t>
            </a:fld>
            <a:endParaRPr lang="en-AU"/>
          </a:p>
        </p:txBody>
      </p:sp>
      <p:sp>
        <p:nvSpPr>
          <p:cNvPr id="4" name="Notes Placeholder 3">
            <a:extLst>
              <a:ext uri="{FF2B5EF4-FFF2-40B4-BE49-F238E27FC236}">
                <a16:creationId xmlns:a16="http://schemas.microsoft.com/office/drawing/2014/main" id="{C36A7671-C1DB-41FD-A623-9A17347A7366}"/>
              </a:ext>
            </a:extLst>
          </p:cNvPr>
          <p:cNvSpPr>
            <a:spLocks noGrp="1"/>
          </p:cNvSpPr>
          <p:nvPr>
            <p:ph type="body" idx="1"/>
          </p:nvPr>
        </p:nvSpPr>
        <p:spPr/>
        <p:txBody>
          <a:bodyPr/>
          <a:lstStyle/>
          <a:p>
            <a:r>
              <a:rPr lang="en-AU" dirty="0"/>
              <a:t>Refer to notes on first Northparkes slide.</a:t>
            </a:r>
          </a:p>
        </p:txBody>
      </p:sp>
    </p:spTree>
    <p:extLst>
      <p:ext uri="{BB962C8B-B14F-4D97-AF65-F5344CB8AC3E}">
        <p14:creationId xmlns:p14="http://schemas.microsoft.com/office/powerpoint/2010/main" val="2452201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Suggested time for slides 31-36: </a:t>
            </a:r>
            <a:r>
              <a:rPr lang="en-AU" sz="1200" b="0" kern="1200" dirty="0">
                <a:solidFill>
                  <a:schemeClr val="tx1"/>
                </a:solidFill>
                <a:effectLst/>
                <a:latin typeface="+mn-lt"/>
                <a:ea typeface="+mn-ea"/>
                <a:cs typeface="Arial" panose="020B0604020202020204" pitchFamily="34" charset="0"/>
              </a:rPr>
              <a:t>10 minutes (total)</a:t>
            </a:r>
          </a:p>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Arial" panose="020B0604020202020204" pitchFamily="34" charset="0"/>
              </a:rPr>
              <a:t>NB: Slides 331-36 are the remaining case studies for the Facilitator to briefly touch on (Northparkes; Gretley; </a:t>
            </a:r>
            <a:r>
              <a:rPr lang="en-AU" sz="1200" b="0" kern="1200" dirty="0" err="1">
                <a:solidFill>
                  <a:schemeClr val="tx1"/>
                </a:solidFill>
                <a:effectLst/>
                <a:latin typeface="+mn-lt"/>
                <a:ea typeface="+mn-ea"/>
                <a:cs typeface="Arial" panose="020B0604020202020204" pitchFamily="34" charset="0"/>
              </a:rPr>
              <a:t>Cadia</a:t>
            </a:r>
            <a:r>
              <a:rPr lang="en-AU" sz="1200" b="0" kern="1200" dirty="0">
                <a:solidFill>
                  <a:schemeClr val="tx1"/>
                </a:solidFill>
                <a:effectLst/>
                <a:latin typeface="+mn-lt"/>
                <a:ea typeface="+mn-ea"/>
                <a:cs typeface="Arial" panose="020B0604020202020204" pitchFamily="34" charset="0"/>
              </a:rPr>
              <a:t> East).</a:t>
            </a:r>
          </a:p>
          <a:p>
            <a:pPr marL="0" marR="0" lvl="0" indent="0" algn="l" defTabSz="1088502"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Arial" panose="020B0604020202020204" pitchFamily="34"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Case study – Gretley Colliery, Hunter Valley, NSW.</a:t>
            </a:r>
          </a:p>
          <a:p>
            <a:endParaRPr lang="en-AU" sz="1200" dirty="0">
              <a:latin typeface="+mn-lt"/>
              <a:cs typeface="Arial" panose="020B0604020202020204" pitchFamily="34" charset="0"/>
            </a:endParaRPr>
          </a:p>
          <a:p>
            <a:r>
              <a:rPr lang="en-AU" sz="1200" b="1" u="sng" dirty="0">
                <a:latin typeface="+mn-lt"/>
                <a:cs typeface="Arial" panose="020B0604020202020204" pitchFamily="34" charset="0"/>
              </a:rPr>
              <a:t>Date </a:t>
            </a:r>
          </a:p>
          <a:p>
            <a:r>
              <a:rPr lang="en-AU" sz="1200" dirty="0">
                <a:latin typeface="+mn-lt"/>
                <a:cs typeface="Arial" panose="020B0604020202020204" pitchFamily="34" charset="0"/>
              </a:rPr>
              <a:t>14 November 1996</a:t>
            </a:r>
          </a:p>
          <a:p>
            <a:endParaRPr lang="en-AU" sz="1200" dirty="0">
              <a:latin typeface="+mn-lt"/>
              <a:cs typeface="Arial" panose="020B0604020202020204" pitchFamily="34" charset="0"/>
            </a:endParaRPr>
          </a:p>
          <a:p>
            <a:r>
              <a:rPr lang="en-AU" sz="1200" b="1" i="0" u="sng" dirty="0">
                <a:latin typeface="+mn-lt"/>
                <a:cs typeface="Arial" panose="020B0604020202020204" pitchFamily="34" charset="0"/>
              </a:rPr>
              <a:t>Location</a:t>
            </a:r>
          </a:p>
          <a:p>
            <a:r>
              <a:rPr lang="en-AU" sz="1200" dirty="0">
                <a:latin typeface="+mn-lt"/>
                <a:cs typeface="Arial" panose="020B0604020202020204" pitchFamily="34" charset="0"/>
              </a:rPr>
              <a:t>Gretley Colliery, Hunter Valley, NSW</a:t>
            </a:r>
          </a:p>
          <a:p>
            <a:endParaRPr lang="en-AU" sz="1200" dirty="0">
              <a:latin typeface="+mn-lt"/>
              <a:cs typeface="Arial" panose="020B0604020202020204" pitchFamily="34" charset="0"/>
            </a:endParaRPr>
          </a:p>
          <a:p>
            <a:r>
              <a:rPr lang="en-AU" sz="1200" b="1" u="sng" dirty="0">
                <a:latin typeface="+mn-lt"/>
                <a:cs typeface="Arial" panose="020B0604020202020204" pitchFamily="34" charset="0"/>
              </a:rPr>
              <a:t>Principal Hazard NSW Mining Legislation</a:t>
            </a:r>
          </a:p>
          <a:p>
            <a:r>
              <a:rPr lang="en-AU" sz="1200" dirty="0">
                <a:latin typeface="+mn-lt"/>
                <a:cs typeface="Arial" panose="020B0604020202020204" pitchFamily="34" charset="0"/>
              </a:rPr>
              <a:t>(ii) inundation or inrush of any substance</a:t>
            </a:r>
          </a:p>
          <a:p>
            <a:endParaRPr lang="en-AU" sz="1200" dirty="0">
              <a:latin typeface="+mn-lt"/>
              <a:cs typeface="Arial" panose="020B0604020202020204" pitchFamily="34" charset="0"/>
            </a:endParaRPr>
          </a:p>
          <a:p>
            <a:r>
              <a:rPr lang="en-AU" sz="1200" b="1" u="sng" dirty="0">
                <a:latin typeface="+mn-lt"/>
                <a:cs typeface="Arial" panose="020B0604020202020204" pitchFamily="34" charset="0"/>
              </a:rPr>
              <a:t>Incident details</a:t>
            </a:r>
          </a:p>
          <a:p>
            <a:pPr marL="285750" indent="-285750">
              <a:buFont typeface="Arial" panose="020B0604020202020204" pitchFamily="34" charset="0"/>
              <a:buChar char="•"/>
            </a:pPr>
            <a:r>
              <a:rPr lang="en-AU" sz="1200" dirty="0">
                <a:latin typeface="+mn-lt"/>
                <a:cs typeface="Arial" panose="020B0604020202020204" pitchFamily="34" charset="0"/>
              </a:rPr>
              <a:t>At about 5.30 am employees of The Newcastle Wallsend Coal Company Pty Limited were engaged in work on the night shift.</a:t>
            </a:r>
          </a:p>
          <a:p>
            <a:pPr marL="285750" indent="-285750">
              <a:buFont typeface="Arial" panose="020B0604020202020204" pitchFamily="34" charset="0"/>
              <a:buChar char="•"/>
            </a:pPr>
            <a:r>
              <a:rPr lang="en-AU" sz="1200" dirty="0">
                <a:latin typeface="+mn-lt"/>
                <a:cs typeface="Arial" panose="020B0604020202020204" pitchFamily="34" charset="0"/>
              </a:rPr>
              <a:t>Four men from a team of eight were in the process of developing a roadway (known as C heading) in an area of the mine called 50/51 panel, operating a continuous mining machine. The remaining four members of the team were in a crib room a little distance away.</a:t>
            </a:r>
          </a:p>
          <a:p>
            <a:pPr marL="285750" indent="-285750">
              <a:buFont typeface="Arial" panose="020B0604020202020204" pitchFamily="34" charset="0"/>
              <a:buChar char="•"/>
            </a:pPr>
            <a:r>
              <a:rPr lang="en-AU" sz="1200" dirty="0">
                <a:latin typeface="+mn-lt"/>
                <a:cs typeface="Arial" panose="020B0604020202020204" pitchFamily="34" charset="0"/>
              </a:rPr>
              <a:t>Suddenly, with tremendous force, water rushed into the heading from a hole in the face made by the continuous miner. That machine, weighing between 35 and 50 tonnes, was swept some 17.5 metres back down the heading where it jammed against the sides. The four men were engulfed by the water, swept away and drowned. </a:t>
            </a:r>
          </a:p>
          <a:p>
            <a:pPr marL="285750" indent="-285750">
              <a:buFont typeface="Arial" panose="020B0604020202020204" pitchFamily="34" charset="0"/>
              <a:buChar char="•"/>
            </a:pPr>
            <a:r>
              <a:rPr lang="en-AU" sz="1200" dirty="0">
                <a:latin typeface="+mn-lt"/>
                <a:cs typeface="Arial" panose="020B0604020202020204" pitchFamily="34" charset="0"/>
              </a:rPr>
              <a:t>The remaining team members survived the disaster by reason of being in the crib room, which itself was flooded.</a:t>
            </a:r>
          </a:p>
          <a:p>
            <a:endParaRPr lang="en-AU" sz="1200" dirty="0">
              <a:latin typeface="+mn-lt"/>
              <a:cs typeface="Arial" panose="020B0604020202020204" pitchFamily="34" charset="0"/>
            </a:endParaRPr>
          </a:p>
          <a:p>
            <a:r>
              <a:rPr lang="en-AU" sz="1200" b="1" u="sng" dirty="0">
                <a:latin typeface="+mn-lt"/>
                <a:cs typeface="Arial" panose="020B0604020202020204" pitchFamily="34" charset="0"/>
              </a:rPr>
              <a:t>Human and organisational  factors</a:t>
            </a:r>
          </a:p>
          <a:p>
            <a:pPr marL="285750" indent="-285750">
              <a:buFont typeface="Arial" panose="020B0604020202020204" pitchFamily="34" charset="0"/>
              <a:buChar char="•"/>
            </a:pPr>
            <a:r>
              <a:rPr lang="en-AU" sz="1200" dirty="0">
                <a:latin typeface="+mn-lt"/>
                <a:cs typeface="Arial" panose="020B0604020202020204" pitchFamily="34" charset="0"/>
              </a:rPr>
              <a:t>Individuals and the organisation failed to recognise subtle warning signs.</a:t>
            </a:r>
          </a:p>
          <a:p>
            <a:pPr marL="285750" indent="-285750">
              <a:buFont typeface="Arial" panose="020B0604020202020204" pitchFamily="34" charset="0"/>
              <a:buChar char="•"/>
            </a:pPr>
            <a:r>
              <a:rPr lang="en-AU" sz="1200" dirty="0">
                <a:latin typeface="+mn-lt"/>
                <a:cs typeface="Arial" panose="020B0604020202020204" pitchFamily="34" charset="0"/>
              </a:rPr>
              <a:t>The Mine Surveyor was new to role and did not sufficiently question the accuracy of plans of adjacent workings provided by the NSW Government and Mine Subsidence Board.</a:t>
            </a:r>
          </a:p>
          <a:p>
            <a:pPr marL="285750" indent="-285750">
              <a:buFont typeface="Arial" panose="020B0604020202020204" pitchFamily="34" charset="0"/>
              <a:buChar char="•"/>
            </a:pPr>
            <a:r>
              <a:rPr lang="en-AU" sz="1200" dirty="0">
                <a:latin typeface="+mn-lt"/>
                <a:cs typeface="Arial" panose="020B0604020202020204" pitchFamily="34" charset="0"/>
              </a:rPr>
              <a:t>The Undermanager failed to respond to concerns raised by the Deputy or to investigate further when reports of water ingress were noted on inspection reports.</a:t>
            </a:r>
          </a:p>
          <a:p>
            <a:pPr marL="285750" indent="-285750">
              <a:buFont typeface="Arial" panose="020B0604020202020204" pitchFamily="34" charset="0"/>
              <a:buChar char="•"/>
            </a:pPr>
            <a:r>
              <a:rPr lang="en-AU" sz="1200" dirty="0">
                <a:latin typeface="+mn-lt"/>
                <a:cs typeface="Arial" panose="020B0604020202020204" pitchFamily="34" charset="0"/>
              </a:rPr>
              <a:t>The Regulator failure to question absence of risk assessment.</a:t>
            </a:r>
          </a:p>
          <a:p>
            <a:pPr marL="285750" indent="-285750">
              <a:buFont typeface="Arial" panose="020B0604020202020204" pitchFamily="34" charset="0"/>
              <a:buChar char="•"/>
            </a:pPr>
            <a:r>
              <a:rPr lang="en-AU" sz="1200" dirty="0">
                <a:latin typeface="+mn-lt"/>
                <a:cs typeface="Arial" panose="020B0604020202020204" pitchFamily="34" charset="0"/>
              </a:rPr>
              <a:t>Cost pressures were involved around dewatering the adjacent workings and the perception existed that approval for implementation of dewatering methods would not be granted.</a:t>
            </a:r>
          </a:p>
          <a:p>
            <a:pPr marL="285750" indent="-285750">
              <a:buFont typeface="Arial" panose="020B0604020202020204" pitchFamily="34" charset="0"/>
              <a:buChar char="•"/>
            </a:pPr>
            <a:r>
              <a:rPr lang="en-AU" sz="1200" dirty="0">
                <a:latin typeface="+mn-lt"/>
                <a:cs typeface="Arial" panose="020B0604020202020204" pitchFamily="34" charset="0"/>
              </a:rPr>
              <a:t>Additional risk controls were due to be implemented but were not initiated in time to prevent the inrush (Drilling Ahead process).</a:t>
            </a:r>
          </a:p>
          <a:p>
            <a:endParaRPr lang="en-AU" sz="1200" dirty="0">
              <a:latin typeface="+mn-lt"/>
              <a:cs typeface="Arial" panose="020B0604020202020204" pitchFamily="34" charset="0"/>
            </a:endParaRPr>
          </a:p>
          <a:p>
            <a:r>
              <a:rPr lang="en-AU" sz="1200" b="1" u="sng" dirty="0">
                <a:latin typeface="+mn-lt"/>
                <a:cs typeface="Arial" panose="020B0604020202020204" pitchFamily="34" charset="0"/>
              </a:rPr>
              <a:t>Critical controls</a:t>
            </a:r>
          </a:p>
          <a:p>
            <a:pPr marL="285750" indent="-285750">
              <a:buFont typeface="Arial" panose="020B0604020202020204" pitchFamily="34" charset="0"/>
              <a:buChar char="•"/>
            </a:pPr>
            <a:r>
              <a:rPr lang="en-AU" sz="1200" dirty="0">
                <a:latin typeface="+mn-lt"/>
                <a:cs typeface="Arial" panose="020B0604020202020204" pitchFamily="34" charset="0"/>
              </a:rPr>
              <a:t>Geo-technical data and systems of analysis</a:t>
            </a:r>
          </a:p>
          <a:p>
            <a:pPr marL="285750" indent="-285750">
              <a:buFont typeface="Arial" panose="020B0604020202020204" pitchFamily="34" charset="0"/>
              <a:buChar char="•"/>
            </a:pPr>
            <a:r>
              <a:rPr lang="en-AU" sz="1200" dirty="0">
                <a:latin typeface="+mn-lt"/>
                <a:cs typeface="Arial" panose="020B0604020202020204" pitchFamily="34" charset="0"/>
              </a:rPr>
              <a:t>Inspection and monitoring arrangements </a:t>
            </a:r>
          </a:p>
          <a:p>
            <a:pPr marL="285750" indent="-285750">
              <a:buFont typeface="Arial" panose="020B0604020202020204" pitchFamily="34" charset="0"/>
              <a:buChar char="•"/>
            </a:pPr>
            <a:r>
              <a:rPr lang="en-AU" sz="1200" dirty="0">
                <a:latin typeface="+mn-lt"/>
                <a:cs typeface="Arial" panose="020B0604020202020204" pitchFamily="34" charset="0"/>
              </a:rPr>
              <a:t>Training and competency of statutory processes for statutory roles</a:t>
            </a:r>
          </a:p>
          <a:p>
            <a:pPr marL="285750" indent="-285750">
              <a:buFont typeface="Arial" panose="020B0604020202020204" pitchFamily="34" charset="0"/>
              <a:buChar char="•"/>
            </a:pPr>
            <a:r>
              <a:rPr lang="en-AU" sz="1200" dirty="0">
                <a:latin typeface="+mn-lt"/>
                <a:cs typeface="Arial" panose="020B0604020202020204" pitchFamily="34" charset="0"/>
              </a:rPr>
              <a:t>Systems of communication of information between shifts</a:t>
            </a:r>
          </a:p>
          <a:p>
            <a:pPr marL="285750" indent="-285750">
              <a:buFont typeface="Arial" panose="020B0604020202020204" pitchFamily="34" charset="0"/>
              <a:buChar char="•"/>
            </a:pPr>
            <a:r>
              <a:rPr lang="en-AU" sz="1200" dirty="0">
                <a:latin typeface="+mn-lt"/>
                <a:cs typeface="Arial" panose="020B0604020202020204" pitchFamily="34" charset="0"/>
              </a:rPr>
              <a:t>Regulator over sight in relation to approvals for extraction</a:t>
            </a:r>
          </a:p>
          <a:p>
            <a:endParaRPr lang="en-AU" sz="1200" dirty="0">
              <a:latin typeface="+mn-lt"/>
              <a:cs typeface="Arial" panose="020B0604020202020204" pitchFamily="34" charset="0"/>
            </a:endParaRPr>
          </a:p>
          <a:p>
            <a:r>
              <a:rPr lang="en-AU" sz="1200" b="1" u="sng" dirty="0">
                <a:latin typeface="+mn-lt"/>
                <a:cs typeface="Arial" panose="020B0604020202020204" pitchFamily="34" charset="0"/>
              </a:rPr>
              <a:t>Patterns of failure</a:t>
            </a:r>
          </a:p>
          <a:p>
            <a:endParaRPr lang="en-AU" sz="1200" b="1" dirty="0">
              <a:latin typeface="+mn-lt"/>
              <a:cs typeface="Arial" panose="020B0604020202020204" pitchFamily="34" charset="0"/>
            </a:endParaRPr>
          </a:p>
          <a:p>
            <a:pPr marL="0" indent="0">
              <a:buFont typeface="Arial" panose="020B0604020202020204" pitchFamily="34" charset="0"/>
              <a:buNone/>
            </a:pPr>
            <a:r>
              <a:rPr lang="en-AU" sz="1200" i="1" dirty="0">
                <a:latin typeface="+mn-lt"/>
                <a:cs typeface="Arial" panose="020B0604020202020204" pitchFamily="34" charset="0"/>
              </a:rPr>
              <a:t>Pathway 1 Design engineering and maintenance flaws </a:t>
            </a:r>
          </a:p>
          <a:p>
            <a:pPr marL="285750" indent="-285750">
              <a:buFont typeface="Arial" panose="020B0604020202020204" pitchFamily="34" charset="0"/>
              <a:buChar char="•"/>
            </a:pPr>
            <a:r>
              <a:rPr lang="en-AU" sz="1200" dirty="0">
                <a:latin typeface="+mn-lt"/>
                <a:cs typeface="Arial" panose="020B0604020202020204" pitchFamily="34" charset="0"/>
              </a:rPr>
              <a:t>Flawed maps of workings</a:t>
            </a:r>
          </a:p>
          <a:p>
            <a:pPr marL="285750" indent="-285750">
              <a:buFont typeface="Arial" panose="020B0604020202020204" pitchFamily="34" charset="0"/>
              <a:buChar char="•"/>
            </a:pPr>
            <a:endParaRPr lang="en-AU" sz="1200" dirty="0">
              <a:latin typeface="+mn-lt"/>
              <a:cs typeface="Arial" panose="020B0604020202020204" pitchFamily="34" charset="0"/>
            </a:endParaRPr>
          </a:p>
          <a:p>
            <a:pPr marL="0" indent="0">
              <a:buFont typeface="Arial" panose="020B0604020202020204" pitchFamily="34" charset="0"/>
              <a:buNone/>
            </a:pPr>
            <a:r>
              <a:rPr lang="en-AU" sz="1200" i="1" dirty="0">
                <a:latin typeface="+mn-lt"/>
                <a:cs typeface="Arial" panose="020B0604020202020204" pitchFamily="34" charset="0"/>
              </a:rPr>
              <a:t>Pathway 2 Failure to heed clear warning signals</a:t>
            </a:r>
          </a:p>
          <a:p>
            <a:pPr marL="285750" indent="-285750">
              <a:buFont typeface="Arial" panose="020B0604020202020204" pitchFamily="34" charset="0"/>
              <a:buChar char="•"/>
            </a:pPr>
            <a:r>
              <a:rPr lang="en-AU" sz="1200" dirty="0">
                <a:latin typeface="+mn-lt"/>
                <a:cs typeface="Arial" panose="020B0604020202020204" pitchFamily="34" charset="0"/>
              </a:rPr>
              <a:t>Evidence of abnormal water prior to incident</a:t>
            </a:r>
          </a:p>
          <a:p>
            <a:pPr marL="0" indent="0">
              <a:buFont typeface="Arial" panose="020B0604020202020204" pitchFamily="34" charset="0"/>
              <a:buNone/>
            </a:pPr>
            <a:endParaRPr lang="en-AU" sz="1200" dirty="0">
              <a:latin typeface="+mn-lt"/>
              <a:cs typeface="Arial" panose="020B0604020202020204" pitchFamily="34" charset="0"/>
            </a:endParaRPr>
          </a:p>
          <a:p>
            <a:pPr marL="0" indent="0">
              <a:buFont typeface="Arial" panose="020B0604020202020204" pitchFamily="34" charset="0"/>
              <a:buNone/>
            </a:pPr>
            <a:r>
              <a:rPr lang="en-AU" sz="1200" i="1" dirty="0">
                <a:latin typeface="+mn-lt"/>
                <a:cs typeface="Arial" panose="020B0604020202020204" pitchFamily="34" charset="0"/>
              </a:rPr>
              <a:t>Pathway 3  Flaws in risk assessment </a:t>
            </a:r>
          </a:p>
          <a:p>
            <a:pPr marL="285750" indent="-285750">
              <a:buFont typeface="Arial" panose="020B0604020202020204" pitchFamily="34" charset="0"/>
              <a:buChar char="•"/>
            </a:pPr>
            <a:r>
              <a:rPr lang="en-AU" sz="1200" dirty="0">
                <a:latin typeface="+mn-lt"/>
                <a:cs typeface="Arial" panose="020B0604020202020204" pitchFamily="34" charset="0"/>
              </a:rPr>
              <a:t>Failure to assess risk of inrush</a:t>
            </a:r>
          </a:p>
          <a:p>
            <a:pPr marL="0" indent="0">
              <a:buFont typeface="Arial" panose="020B0604020202020204" pitchFamily="34" charset="0"/>
              <a:buNone/>
            </a:pPr>
            <a:endParaRPr lang="en-AU" sz="1200" dirty="0">
              <a:latin typeface="+mn-lt"/>
              <a:cs typeface="Arial" panose="020B0604020202020204" pitchFamily="34" charset="0"/>
            </a:endParaRPr>
          </a:p>
          <a:p>
            <a:pPr marL="0" indent="0">
              <a:buFont typeface="Arial" panose="020B0604020202020204" pitchFamily="34" charset="0"/>
              <a:buNone/>
            </a:pPr>
            <a:r>
              <a:rPr lang="en-AU" sz="1200" i="1" dirty="0">
                <a:latin typeface="+mn-lt"/>
                <a:cs typeface="Arial" panose="020B0604020202020204" pitchFamily="34" charset="0"/>
              </a:rPr>
              <a:t>Pathway 7 Failures in regulatory oversight </a:t>
            </a:r>
          </a:p>
          <a:p>
            <a:pPr marL="285750" indent="-285750">
              <a:buFont typeface="Arial" panose="020B0604020202020204" pitchFamily="34" charset="0"/>
              <a:buChar char="•"/>
            </a:pPr>
            <a:r>
              <a:rPr lang="en-AU" sz="1200" dirty="0">
                <a:latin typeface="+mn-lt"/>
                <a:cs typeface="Arial" panose="020B0604020202020204" pitchFamily="34" charset="0"/>
              </a:rPr>
              <a:t>Inadequate/poorly targeted enforcement activity</a:t>
            </a:r>
          </a:p>
          <a:p>
            <a:endParaRPr lang="en-AU" sz="1200" dirty="0">
              <a:latin typeface="+mn-lt"/>
              <a:cs typeface="Arial" panose="020B0604020202020204" pitchFamily="34" charset="0"/>
            </a:endParaRPr>
          </a:p>
          <a:p>
            <a:r>
              <a:rPr lang="en-AU" sz="1200" b="1" u="sng" dirty="0">
                <a:latin typeface="+mn-lt"/>
                <a:cs typeface="Arial" panose="020B0604020202020204" pitchFamily="34" charset="0"/>
              </a:rPr>
              <a:t>References</a:t>
            </a:r>
          </a:p>
          <a:p>
            <a:pPr marL="285750" indent="-285750">
              <a:buFont typeface="Arial" panose="020B0604020202020204" pitchFamily="34" charset="0"/>
              <a:buChar char="•"/>
            </a:pPr>
            <a:r>
              <a:rPr lang="en-AU" sz="1200" dirty="0">
                <a:latin typeface="+mn-lt"/>
                <a:cs typeface="Arial" panose="020B0604020202020204" pitchFamily="34" charset="0"/>
              </a:rPr>
              <a:t>Report of a formal investigation under Section 98 of the Coal Mines Regulation Act 1982 by His honour Acting Judge J.H. Staunton (July 1998) </a:t>
            </a:r>
          </a:p>
          <a:p>
            <a:pPr marL="285750" indent="-285750">
              <a:buFont typeface="Arial" panose="020B0604020202020204" pitchFamily="34" charset="0"/>
              <a:buChar char="•"/>
            </a:pPr>
            <a:r>
              <a:rPr lang="en-AU" sz="1200" dirty="0">
                <a:latin typeface="+mn-lt"/>
                <a:cs typeface="Arial" panose="020B0604020202020204" pitchFamily="34" charset="0"/>
              </a:rPr>
              <a:t>https://trove.nla.gov.au/work/8874656?q&amp;versionId=46593902</a:t>
            </a:r>
          </a:p>
          <a:p>
            <a:pPr marL="285750" indent="-285750">
              <a:buFont typeface="Arial" panose="020B0604020202020204" pitchFamily="34" charset="0"/>
              <a:buChar char="•"/>
            </a:pPr>
            <a:r>
              <a:rPr lang="en-AU" sz="1200" dirty="0">
                <a:latin typeface="+mn-lt"/>
                <a:cs typeface="Arial" panose="020B0604020202020204" pitchFamily="34" charset="0"/>
              </a:rPr>
              <a:t>“Ten Pathways to Death and Disaster”, Michael Quinlan (2014)</a:t>
            </a:r>
          </a:p>
          <a:p>
            <a:pPr marL="285750" indent="-285750">
              <a:buFont typeface="Arial" panose="020B0604020202020204" pitchFamily="34" charset="0"/>
              <a:buChar char="•"/>
            </a:pPr>
            <a:r>
              <a:rPr lang="en-AU" sz="1200" dirty="0">
                <a:latin typeface="+mn-lt"/>
                <a:cs typeface="Arial" panose="020B0604020202020204" pitchFamily="34" charset="0"/>
              </a:rPr>
              <a:t>“Lessons from Gretley: Mindful Leadership and the Law”, Andrew Hopkins (2007)</a:t>
            </a: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34</a:t>
            </a:fld>
            <a:endParaRPr lang="en-AU"/>
          </a:p>
        </p:txBody>
      </p:sp>
      <p:sp>
        <p:nvSpPr>
          <p:cNvPr id="5" name="Date Placeholder 4">
            <a:extLst>
              <a:ext uri="{FF2B5EF4-FFF2-40B4-BE49-F238E27FC236}">
                <a16:creationId xmlns:a16="http://schemas.microsoft.com/office/drawing/2014/main" id="{87ADA8E6-AA95-40F4-8CAC-7A27C37C9811}"/>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2082863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1A0B45-36F7-4680-AB54-82AE1DEAAEA4}"/>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367D7BEF-3C2C-4734-9DF0-64DA592CF076}"/>
              </a:ext>
            </a:extLst>
          </p:cNvPr>
          <p:cNvSpPr>
            <a:spLocks noGrp="1"/>
          </p:cNvSpPr>
          <p:nvPr>
            <p:ph type="sldNum" sz="quarter" idx="11"/>
          </p:nvPr>
        </p:nvSpPr>
        <p:spPr/>
        <p:txBody>
          <a:bodyPr/>
          <a:lstStyle/>
          <a:p>
            <a:fld id="{0EF05BAA-92F6-4DEA-A832-E4B15A2F525C}" type="slidenum">
              <a:rPr lang="en-AU" smtClean="0"/>
              <a:t>35</a:t>
            </a:fld>
            <a:endParaRPr lang="en-AU"/>
          </a:p>
        </p:txBody>
      </p:sp>
      <p:sp>
        <p:nvSpPr>
          <p:cNvPr id="4" name="Notes Placeholder 3">
            <a:extLst>
              <a:ext uri="{FF2B5EF4-FFF2-40B4-BE49-F238E27FC236}">
                <a16:creationId xmlns:a16="http://schemas.microsoft.com/office/drawing/2014/main" id="{2979BD15-D0D0-42D0-90AC-B1DFC84BAE64}"/>
              </a:ext>
            </a:extLst>
          </p:cNvPr>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Suggested time for slides 31-36: </a:t>
            </a:r>
            <a:r>
              <a:rPr lang="en-AU" sz="1200" b="0" kern="1200" dirty="0">
                <a:solidFill>
                  <a:schemeClr val="tx1"/>
                </a:solidFill>
                <a:effectLst/>
                <a:latin typeface="+mn-lt"/>
                <a:ea typeface="+mn-ea"/>
                <a:cs typeface="Arial" panose="020B0604020202020204" pitchFamily="34" charset="0"/>
              </a:rPr>
              <a:t>10 minutes (total)</a:t>
            </a:r>
          </a:p>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Arial" panose="020B0604020202020204" pitchFamily="34" charset="0"/>
              </a:rPr>
              <a:t>NB: Slides 31-36 are the remaining case studies for the Facilitator to briefly touch on (Northparkes; Gretley; </a:t>
            </a:r>
            <a:r>
              <a:rPr lang="en-AU" sz="1200" b="0" kern="1200" dirty="0" err="1">
                <a:solidFill>
                  <a:schemeClr val="tx1"/>
                </a:solidFill>
                <a:effectLst/>
                <a:latin typeface="+mn-lt"/>
                <a:ea typeface="+mn-ea"/>
                <a:cs typeface="Arial" panose="020B0604020202020204" pitchFamily="34" charset="0"/>
              </a:rPr>
              <a:t>Cadia</a:t>
            </a:r>
            <a:r>
              <a:rPr lang="en-AU" sz="1200" b="0" kern="1200" dirty="0">
                <a:solidFill>
                  <a:schemeClr val="tx1"/>
                </a:solidFill>
                <a:effectLst/>
                <a:latin typeface="+mn-lt"/>
                <a:ea typeface="+mn-ea"/>
                <a:cs typeface="Arial" panose="020B0604020202020204" pitchFamily="34" charset="0"/>
              </a:rPr>
              <a:t> East).</a:t>
            </a:r>
          </a:p>
          <a:p>
            <a:endParaRPr lang="en-AU" dirty="0">
              <a:latin typeface="+mn-lt"/>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Arial" panose="020B0604020202020204" pitchFamily="34" charset="0"/>
              </a:rPr>
              <a:t>Case study – Cadia East Mine, Orange NSW</a:t>
            </a:r>
          </a:p>
          <a:p>
            <a:endParaRPr lang="en-AU" sz="1200" dirty="0">
              <a:latin typeface="+mn-lt"/>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Date </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21 February 2010</a:t>
            </a:r>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Location</a:t>
            </a:r>
            <a:endParaRPr lang="en-AU" sz="1200" b="1" u="sng" kern="1200" dirty="0">
              <a:solidFill>
                <a:schemeClr val="tx1"/>
              </a:solidFill>
              <a:effectLst/>
              <a:latin typeface="+mn-lt"/>
              <a:ea typeface="+mn-ea"/>
              <a:cs typeface="Arial" panose="020B0604020202020204" pitchFamily="34" charset="0"/>
            </a:endParaRPr>
          </a:p>
          <a:p>
            <a:r>
              <a:rPr lang="en-US" sz="1200" kern="1200" dirty="0" err="1">
                <a:solidFill>
                  <a:schemeClr val="tx1"/>
                </a:solidFill>
                <a:effectLst/>
                <a:latin typeface="+mn-lt"/>
                <a:ea typeface="+mn-ea"/>
                <a:cs typeface="Arial" panose="020B0604020202020204" pitchFamily="34" charset="0"/>
              </a:rPr>
              <a:t>Cadia</a:t>
            </a:r>
            <a:r>
              <a:rPr lang="en-US" sz="1200" kern="1200" dirty="0">
                <a:solidFill>
                  <a:schemeClr val="tx1"/>
                </a:solidFill>
                <a:effectLst/>
                <a:latin typeface="+mn-lt"/>
                <a:ea typeface="+mn-ea"/>
                <a:cs typeface="Arial" panose="020B0604020202020204" pitchFamily="34" charset="0"/>
              </a:rPr>
              <a:t> East Mine, Orange NSW</a:t>
            </a:r>
          </a:p>
          <a:p>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Principal Hazard NSW Mining Legislation</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(ii) inundation or inrush of any substance</a:t>
            </a:r>
            <a:endParaRPr lang="en-AU" sz="1200" kern="1200" dirty="0">
              <a:solidFill>
                <a:schemeClr val="tx1"/>
              </a:solidFill>
              <a:effectLst/>
              <a:latin typeface="+mn-lt"/>
              <a:ea typeface="+mn-ea"/>
              <a:cs typeface="Arial" panose="020B0604020202020204" pitchFamily="34" charset="0"/>
            </a:endParaRPr>
          </a:p>
          <a:p>
            <a:r>
              <a:rPr lang="en-AU" sz="1200" kern="1200" dirty="0">
                <a:solidFill>
                  <a:schemeClr val="tx1"/>
                </a:solidFill>
                <a:effectLst/>
                <a:latin typeface="+mn-lt"/>
                <a:ea typeface="+mn-ea"/>
                <a:cs typeface="Arial" panose="020B0604020202020204" pitchFamily="34" charset="0"/>
              </a:rPr>
              <a:t> </a:t>
            </a:r>
          </a:p>
          <a:p>
            <a:r>
              <a:rPr lang="en-US" sz="1200" b="1" u="sng" kern="1200" dirty="0">
                <a:solidFill>
                  <a:schemeClr val="tx1"/>
                </a:solidFill>
                <a:effectLst/>
                <a:latin typeface="+mn-lt"/>
                <a:ea typeface="+mn-ea"/>
                <a:cs typeface="Arial" panose="020B0604020202020204" pitchFamily="34" charset="0"/>
              </a:rPr>
              <a:t>Incident details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An inrush of mud and water from an almost completed ventilation shaft partially flooded the underground workings.  The ventilation shaft was being formed by raise boring.</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inrush material travelled 814m along a roadway to the top of a second ventilation shaft where it continued to fall 375m down a shaft to a second level in the mine.</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inrush pushed a 57 </a:t>
            </a:r>
            <a:r>
              <a:rPr lang="en-US" sz="1200" kern="1200" dirty="0" err="1">
                <a:solidFill>
                  <a:schemeClr val="tx1"/>
                </a:solidFill>
                <a:effectLst/>
                <a:latin typeface="+mn-lt"/>
                <a:ea typeface="+mn-ea"/>
                <a:cs typeface="Arial" panose="020B0604020202020204" pitchFamily="34" charset="0"/>
              </a:rPr>
              <a:t>tonne</a:t>
            </a:r>
            <a:r>
              <a:rPr lang="en-US" sz="1200" kern="1200" dirty="0">
                <a:solidFill>
                  <a:schemeClr val="tx1"/>
                </a:solidFill>
                <a:effectLst/>
                <a:latin typeface="+mn-lt"/>
                <a:ea typeface="+mn-ea"/>
                <a:cs typeface="Arial" panose="020B0604020202020204" pitchFamily="34" charset="0"/>
              </a:rPr>
              <a:t> manned bogger (front end loader) for 30 – 40m along a roadway and pushed a 5.7m </a:t>
            </a:r>
            <a:r>
              <a:rPr lang="en-US" sz="1200" kern="1200" dirty="0" err="1">
                <a:solidFill>
                  <a:schemeClr val="tx1"/>
                </a:solidFill>
                <a:effectLst/>
                <a:latin typeface="+mn-lt"/>
                <a:ea typeface="+mn-ea"/>
                <a:cs typeface="Arial" panose="020B0604020202020204" pitchFamily="34" charset="0"/>
              </a:rPr>
              <a:t>tonne</a:t>
            </a:r>
            <a:r>
              <a:rPr lang="en-US" sz="1200" kern="1200" dirty="0">
                <a:solidFill>
                  <a:schemeClr val="tx1"/>
                </a:solidFill>
                <a:effectLst/>
                <a:latin typeface="+mn-lt"/>
                <a:ea typeface="+mn-ea"/>
                <a:cs typeface="Arial" panose="020B0604020202020204" pitchFamily="34" charset="0"/>
              </a:rPr>
              <a:t> unmanned mini excavator an unknown distance along a roadway.</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Although no one died seven (7) people were directly exposed to the risk of serious injury or death.</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dried mud left on the walls by the inrush was, in places, higher than a person.  The height of the flow and the force would have had serious consequences for anyone caught in its path.” (P. 20) </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inrush was the result of an excessive build-up of reamed cuttings choking the raise bore shaft at its base and the subsequent build up of water and cuttings in the shaft bursting out from the bottom of the shaft.” (P. 33)</a:t>
            </a: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Human and organisational  factors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Supervisors failed to recognise or respond to the increased evidence of water in the hours leading up to the incident.</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organisation made the decision not to drill telltale holes.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risk assessment process failed to effectively identify the scope of risks associated with the activity.</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Critical controls</a:t>
            </a:r>
            <a:endParaRPr lang="en-AU" sz="1200" kern="1200" dirty="0">
              <a:solidFill>
                <a:schemeClr val="tx1"/>
              </a:solidFill>
              <a:effectLst/>
              <a:latin typeface="+mn-lt"/>
              <a:ea typeface="+mn-ea"/>
              <a:cs typeface="Arial" panose="020B0604020202020204" pitchFamily="34" charset="0"/>
            </a:endParaRPr>
          </a:p>
          <a:p>
            <a:pPr marL="285750" lvl="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Training and competency management system for supervisors</a:t>
            </a:r>
            <a:endParaRPr lang="en-AU" sz="1200" kern="1200" dirty="0">
              <a:solidFill>
                <a:schemeClr val="tx1"/>
              </a:solidFill>
              <a:effectLst/>
              <a:latin typeface="+mn-lt"/>
              <a:ea typeface="+mn-ea"/>
              <a:cs typeface="Arial" panose="020B0604020202020204" pitchFamily="34" charset="0"/>
            </a:endParaRPr>
          </a:p>
          <a:p>
            <a:pPr marL="285750" lvl="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Inspection and Monitoring arrangements</a:t>
            </a:r>
            <a:endParaRPr lang="en-AU" sz="1200" kern="1200" dirty="0">
              <a:solidFill>
                <a:schemeClr val="tx1"/>
              </a:solidFill>
              <a:effectLst/>
              <a:latin typeface="+mn-lt"/>
              <a:ea typeface="+mn-ea"/>
              <a:cs typeface="Arial" panose="020B0604020202020204" pitchFamily="34" charset="0"/>
            </a:endParaRPr>
          </a:p>
          <a:p>
            <a:pPr marL="285750" lvl="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Safety Management System monitoring and review process</a:t>
            </a:r>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Patterns of failure</a:t>
            </a:r>
          </a:p>
          <a:p>
            <a:endParaRPr lang="en-AU" sz="1200" b="1" u="sng" kern="1200" dirty="0">
              <a:solidFill>
                <a:schemeClr val="tx1"/>
              </a:solidFill>
              <a:effectLst/>
              <a:latin typeface="+mn-lt"/>
              <a:ea typeface="+mn-ea"/>
              <a:cs typeface="Arial" panose="020B0604020202020204" pitchFamily="34" charset="0"/>
            </a:endParaRPr>
          </a:p>
          <a:p>
            <a:r>
              <a:rPr lang="en-AU" sz="1200" b="0" i="1" kern="1200" dirty="0">
                <a:solidFill>
                  <a:schemeClr val="tx1"/>
                </a:solidFill>
                <a:effectLst/>
                <a:latin typeface="+mn-lt"/>
                <a:ea typeface="+mn-ea"/>
                <a:cs typeface="Arial" panose="020B0604020202020204" pitchFamily="34" charset="0"/>
              </a:rPr>
              <a:t>Pathway 1 Design, engineering and maintenance flaws</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Tell-tale holes not drilled to release water.  Although </a:t>
            </a:r>
            <a:r>
              <a:rPr lang="en-AU" sz="1200" b="1" kern="1200" dirty="0">
                <a:solidFill>
                  <a:schemeClr val="tx1"/>
                </a:solidFill>
                <a:effectLst/>
                <a:latin typeface="+mn-lt"/>
                <a:ea typeface="+mn-ea"/>
                <a:cs typeface="Arial" panose="020B0604020202020204" pitchFamily="34" charset="0"/>
              </a:rPr>
              <a:t>not mandatory</a:t>
            </a:r>
            <a:r>
              <a:rPr lang="en-AU" sz="1200" kern="1200" dirty="0">
                <a:solidFill>
                  <a:schemeClr val="tx1"/>
                </a:solidFill>
                <a:effectLst/>
                <a:latin typeface="+mn-lt"/>
                <a:ea typeface="+mn-ea"/>
                <a:cs typeface="Arial" panose="020B0604020202020204" pitchFamily="34" charset="0"/>
              </a:rPr>
              <a:t> a high reliability organisation would likely initiate this process as it offers higher levels of risk control within the hierarchy of control.  (P. 29)</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Use of a lower-order hierarchy of control (manned bogger) option in lieu of available remote-controlled bogger (substitution/isolation) to remove cuttings. (P.39)</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Supervisor did not include the option of the remote-controlled bogger in the final risk assessment/Job Safety Environmental Analysis (JSEA) document. (P. 39)</a:t>
            </a:r>
          </a:p>
          <a:p>
            <a:endParaRPr lang="en-AU" sz="1200" b="1" i="0" kern="1200" dirty="0">
              <a:solidFill>
                <a:schemeClr val="tx1"/>
              </a:solidFill>
              <a:effectLst/>
              <a:latin typeface="+mn-lt"/>
              <a:ea typeface="+mn-ea"/>
              <a:cs typeface="Arial" panose="020B0604020202020204" pitchFamily="34" charset="0"/>
            </a:endParaRPr>
          </a:p>
          <a:p>
            <a:r>
              <a:rPr lang="en-AU" sz="1200" b="0" i="1" kern="1200" dirty="0">
                <a:solidFill>
                  <a:schemeClr val="tx1"/>
                </a:solidFill>
                <a:effectLst/>
                <a:latin typeface="+mn-lt"/>
                <a:ea typeface="+mn-ea"/>
                <a:cs typeface="Arial" panose="020B0604020202020204" pitchFamily="34" charset="0"/>
              </a:rPr>
              <a:t>Pathway 2 Failure to heed clear warning signals</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Successive supervisors failed to respond to the increased evidence of water and the impact on the potential for inrush.</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area where the shaft was excavated was known to be a wet area.  When the pilot hole was completed, water was seen flowing from the hole.  It appears no specific arrangements were made to accommodate the reaming of a wet shaft. (P. 35)</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Failure to recognise and respond to bogging delays (P. 39) – “The slurry material from the reaming process was causing blockages in radiator, and the bogger to be used on 21 February had broken fan belts.”</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On this occasion three staff members (including a Supervisor) indicated that the shaft was blocked/choked on 3 occasions in the 24 hours prior to the incident. </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Supervisor/consultant failed to reconcile cuttings bogged with amount reamed which would have identified risks. (P. 35)</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There were also pre-warning signs from previous work undertaken which should have alerted supervisors to the non-contextual method of calculating the amount reamed. Method had been calculated using dry cuttings not wet cuttings. (P. 37)</a:t>
            </a:r>
          </a:p>
          <a:p>
            <a:pPr marL="0" indent="0">
              <a:buFont typeface="Arial" panose="020B0604020202020204" pitchFamily="34" charset="0"/>
              <a:buNone/>
            </a:pPr>
            <a:endParaRPr lang="en-AU" sz="1200" kern="1200" dirty="0">
              <a:solidFill>
                <a:schemeClr val="tx1"/>
              </a:solidFill>
              <a:effectLst/>
              <a:latin typeface="+mn-lt"/>
              <a:ea typeface="+mn-ea"/>
              <a:cs typeface="Arial" panose="020B0604020202020204" pitchFamily="34" charset="0"/>
            </a:endParaRPr>
          </a:p>
          <a:p>
            <a:r>
              <a:rPr lang="en-AU" sz="1200" b="0" i="1" kern="1200" dirty="0">
                <a:solidFill>
                  <a:schemeClr val="tx1"/>
                </a:solidFill>
                <a:effectLst/>
                <a:latin typeface="+mn-lt"/>
                <a:ea typeface="+mn-ea"/>
                <a:cs typeface="Arial" panose="020B0604020202020204" pitchFamily="34" charset="0"/>
              </a:rPr>
              <a:t>Pathway 3 Flaws in risk assessment</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 documented risk assessment was developed for </a:t>
            </a:r>
            <a:r>
              <a:rPr lang="en-AU" sz="1200" kern="1200" dirty="0" err="1">
                <a:solidFill>
                  <a:schemeClr val="tx1"/>
                </a:solidFill>
                <a:effectLst/>
                <a:latin typeface="+mn-lt"/>
                <a:ea typeface="+mn-ea"/>
                <a:cs typeface="Arial" panose="020B0604020202020204" pitchFamily="34" charset="0"/>
              </a:rPr>
              <a:t>Cadia</a:t>
            </a:r>
            <a:r>
              <a:rPr lang="en-AU" sz="1200" kern="1200" dirty="0">
                <a:solidFill>
                  <a:schemeClr val="tx1"/>
                </a:solidFill>
                <a:effectLst/>
                <a:latin typeface="+mn-lt"/>
                <a:ea typeface="+mn-ea"/>
                <a:cs typeface="Arial" panose="020B0604020202020204" pitchFamily="34" charset="0"/>
              </a:rPr>
              <a:t> East RB1 raise bore hole.  The document was not updated for the raise boring activities taking place at the time of the incident.  It did identify the risk of potential inrush from a blocked hole but the residual risk was classified as insignificant and rare.” (P.34)</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…”risk assessment document did not address the risk from wet reamed material.”</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No assessment of catastrophic failure of the material pile and subsequent inrush potential and consequently, a failure to identify the build-up of water in the shaft once it was blocked.” (P. 34)</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JSEA had not been reviewed since 2006 which suggests failure to review its integrity and, where possible, continuously improve risk management systems and control outcomes indicating a normalisation of an inrush hazard.</a:t>
            </a:r>
          </a:p>
          <a:p>
            <a:endParaRPr lang="en-AU" sz="1200" b="0" i="1" kern="1200" dirty="0">
              <a:solidFill>
                <a:schemeClr val="tx1"/>
              </a:solidFill>
              <a:effectLst/>
              <a:latin typeface="+mn-lt"/>
              <a:ea typeface="+mn-ea"/>
              <a:cs typeface="Arial" panose="020B0604020202020204" pitchFamily="34" charset="0"/>
            </a:endParaRPr>
          </a:p>
          <a:p>
            <a:r>
              <a:rPr lang="en-AU" sz="1200" b="0" i="1" kern="1200" dirty="0">
                <a:solidFill>
                  <a:schemeClr val="tx1"/>
                </a:solidFill>
                <a:effectLst/>
                <a:latin typeface="+mn-lt"/>
                <a:ea typeface="+mn-ea"/>
                <a:cs typeface="Arial" panose="020B0604020202020204" pitchFamily="34" charset="0"/>
              </a:rPr>
              <a:t>Pathway 4 Flaws in WHS management systems</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Failure to follow standard or safe work procedure (SWP) (P. 38)</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Inspector noted that communication regarding high risk activities may be relevant to the continued safe operation of the mine or the safety of people working at the mine. (P. 24)</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JSEA did not identify safer systems of work other than using the bogger on the lower side of the material pile when the material was known to be wet. </a:t>
            </a:r>
            <a:br>
              <a:rPr lang="en-AU" sz="1200" kern="1200" dirty="0">
                <a:solidFill>
                  <a:schemeClr val="tx1"/>
                </a:solidFill>
                <a:effectLst/>
                <a:latin typeface="+mn-lt"/>
                <a:ea typeface="+mn-ea"/>
                <a:cs typeface="Arial" panose="020B0604020202020204" pitchFamily="34" charset="0"/>
              </a:rPr>
            </a:br>
            <a:r>
              <a:rPr lang="en-AU" sz="1200" kern="1200" dirty="0">
                <a:solidFill>
                  <a:schemeClr val="tx1"/>
                </a:solidFill>
                <a:effectLst/>
                <a:latin typeface="+mn-lt"/>
                <a:ea typeface="+mn-ea"/>
                <a:cs typeface="Arial" panose="020B0604020202020204" pitchFamily="34" charset="0"/>
              </a:rPr>
              <a:t>(P. 40)</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 number of supervisors confirmed during interviews that the JSEA was not completed.  (P. 40) </a:t>
            </a:r>
          </a:p>
          <a:p>
            <a:endParaRPr lang="en-AU" sz="1200" b="1" kern="1200" dirty="0">
              <a:solidFill>
                <a:schemeClr val="tx1"/>
              </a:solidFill>
              <a:effectLst/>
              <a:latin typeface="+mn-lt"/>
              <a:ea typeface="+mn-ea"/>
              <a:cs typeface="Arial" panose="020B0604020202020204" pitchFamily="34" charset="0"/>
            </a:endParaRPr>
          </a:p>
          <a:p>
            <a:r>
              <a:rPr lang="en-AU" sz="1200" b="0" i="1" kern="1200" dirty="0">
                <a:solidFill>
                  <a:schemeClr val="tx1"/>
                </a:solidFill>
                <a:effectLst/>
                <a:latin typeface="+mn-lt"/>
                <a:ea typeface="+mn-ea"/>
                <a:cs typeface="Arial" panose="020B0604020202020204" pitchFamily="34" charset="0"/>
              </a:rPr>
              <a:t>Pathway 5  Flaws in system auditing</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JSEA had not been reviewed since 2006.</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No inspection of the bottom of the VR5A shaft had been completed by a qualified engineer.  Instead inspections were conducted by Supervisors with no formal qualifications in geotechnical matters. (P. 34) </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 reconciliation document provided by </a:t>
            </a:r>
            <a:r>
              <a:rPr lang="en-AU" sz="1200" kern="1200" dirty="0" err="1">
                <a:solidFill>
                  <a:schemeClr val="tx1"/>
                </a:solidFill>
                <a:effectLst/>
                <a:latin typeface="+mn-lt"/>
                <a:ea typeface="+mn-ea"/>
                <a:cs typeface="Arial" panose="020B0604020202020204" pitchFamily="34" charset="0"/>
              </a:rPr>
              <a:t>Cadia</a:t>
            </a:r>
            <a:r>
              <a:rPr lang="en-AU" sz="1200" kern="1200" dirty="0">
                <a:solidFill>
                  <a:schemeClr val="tx1"/>
                </a:solidFill>
                <a:effectLst/>
                <a:latin typeface="+mn-lt"/>
                <a:ea typeface="+mn-ea"/>
                <a:cs typeface="Arial" panose="020B0604020202020204" pitchFamily="34" charset="0"/>
              </a:rPr>
              <a:t> East mine failed to identify that there were less cuttings taken away than were created during the raise boring process. (P. 35)</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Supervisor signed off poor quality JSEA having immediate knowledge that the risk controls in that document were not satisfactory in the circumstances that led to the incident (P. 20)</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Line supervisors failed to have the JSEA signed off by higher management (OHS Consultant and superintendent) which was contrary to internal policies. (P. 41)</a:t>
            </a:r>
          </a:p>
          <a:p>
            <a:endParaRPr lang="en-AU" sz="1200" b="1" kern="1200" dirty="0">
              <a:solidFill>
                <a:schemeClr val="tx1"/>
              </a:solidFill>
              <a:effectLst/>
              <a:latin typeface="+mn-lt"/>
              <a:ea typeface="+mn-ea"/>
              <a:cs typeface="Arial" panose="020B0604020202020204" pitchFamily="34" charset="0"/>
            </a:endParaRPr>
          </a:p>
          <a:p>
            <a:r>
              <a:rPr lang="en-AU" sz="1200" b="0" i="1" kern="1200" dirty="0">
                <a:solidFill>
                  <a:schemeClr val="tx1"/>
                </a:solidFill>
                <a:effectLst/>
                <a:latin typeface="+mn-lt"/>
                <a:ea typeface="+mn-ea"/>
                <a:cs typeface="Arial" panose="020B0604020202020204" pitchFamily="34" charset="0"/>
              </a:rPr>
              <a:t>Pathway 6 Economic/reward pressures compromising safety</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 decision was made by mine management about a week before the incident to permit the raise bore to cut as quickly as possible in order to complete the VR5A shaft. (P. 28)</a:t>
            </a:r>
          </a:p>
          <a:p>
            <a:endParaRPr lang="en-US"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References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Published Investigation Report prepared for the Director‐General of the Department of Trade and Investment, Regional Infrastructure and Services by the Mine Safety Investigation Unit, Thornton. NSW</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https://resourcesandgeoscience.nsw.gov.au/__data/assets/pdf_file/0006/418416/Cadia-east-inrush-report-for-publication.pdf</a:t>
            </a:r>
          </a:p>
          <a:p>
            <a:endParaRPr lang="en-AU" dirty="0"/>
          </a:p>
        </p:txBody>
      </p:sp>
    </p:spTree>
    <p:extLst>
      <p:ext uri="{BB962C8B-B14F-4D97-AF65-F5344CB8AC3E}">
        <p14:creationId xmlns:p14="http://schemas.microsoft.com/office/powerpoint/2010/main" val="3309584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A0E665-244A-4096-80E5-5CDDC5260557}"/>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F5C3EAB0-4955-4665-8CC1-73ABEC2BE214}"/>
              </a:ext>
            </a:extLst>
          </p:cNvPr>
          <p:cNvSpPr>
            <a:spLocks noGrp="1"/>
          </p:cNvSpPr>
          <p:nvPr>
            <p:ph type="sldNum" sz="quarter" idx="11"/>
          </p:nvPr>
        </p:nvSpPr>
        <p:spPr/>
        <p:txBody>
          <a:bodyPr/>
          <a:lstStyle/>
          <a:p>
            <a:fld id="{0EF05BAA-92F6-4DEA-A832-E4B15A2F525C}" type="slidenum">
              <a:rPr lang="en-AU" smtClean="0"/>
              <a:t>36</a:t>
            </a:fld>
            <a:endParaRPr lang="en-AU"/>
          </a:p>
        </p:txBody>
      </p:sp>
      <p:sp>
        <p:nvSpPr>
          <p:cNvPr id="4" name="Notes Placeholder 3">
            <a:extLst>
              <a:ext uri="{FF2B5EF4-FFF2-40B4-BE49-F238E27FC236}">
                <a16:creationId xmlns:a16="http://schemas.microsoft.com/office/drawing/2014/main" id="{DB0F34BB-C834-4A60-9459-C4B9696601FA}"/>
              </a:ext>
            </a:extLst>
          </p:cNvPr>
          <p:cNvSpPr>
            <a:spLocks noGrp="1"/>
          </p:cNvSpPr>
          <p:nvPr>
            <p:ph type="body" idx="1"/>
          </p:nvPr>
        </p:nvSpPr>
        <p:spPr/>
        <p:txBody>
          <a:bodyPr/>
          <a:lstStyle/>
          <a:p>
            <a:r>
              <a:rPr lang="en-AU" dirty="0"/>
              <a:t>Refer to notes on first </a:t>
            </a:r>
            <a:r>
              <a:rPr lang="en-AU" dirty="0" err="1"/>
              <a:t>Cadia</a:t>
            </a:r>
            <a:r>
              <a:rPr lang="en-AU" dirty="0"/>
              <a:t> slide.</a:t>
            </a:r>
          </a:p>
        </p:txBody>
      </p:sp>
    </p:spTree>
    <p:extLst>
      <p:ext uri="{BB962C8B-B14F-4D97-AF65-F5344CB8AC3E}">
        <p14:creationId xmlns:p14="http://schemas.microsoft.com/office/powerpoint/2010/main" val="3285940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Arial" panose="020B0604020202020204" pitchFamily="34" charset="0"/>
                <a:ea typeface="+mn-ea"/>
                <a:cs typeface="Arial" panose="020B0604020202020204" pitchFamily="34" charset="0"/>
              </a:rPr>
              <a:t>Suggested time for slides 37-42: </a:t>
            </a:r>
            <a:r>
              <a:rPr lang="en-US" sz="1100" b="0" kern="1200" dirty="0">
                <a:solidFill>
                  <a:schemeClr val="tx1"/>
                </a:solidFill>
                <a:effectLst/>
                <a:latin typeface="Arial" panose="020B0604020202020204" pitchFamily="34" charset="0"/>
                <a:ea typeface="+mn-ea"/>
                <a:cs typeface="Arial" panose="020B0604020202020204" pitchFamily="34" charset="0"/>
              </a:rPr>
              <a:t>5 minutes (total)</a:t>
            </a:r>
          </a:p>
          <a:p>
            <a:endParaRPr lang="en-US" sz="1100" b="1" kern="1200" dirty="0">
              <a:solidFill>
                <a:schemeClr val="tx1"/>
              </a:solidFill>
              <a:effectLst/>
              <a:latin typeface="Arial" panose="020B0604020202020204" pitchFamily="34" charset="0"/>
              <a:ea typeface="+mn-ea"/>
              <a:cs typeface="Arial" panose="020B0604020202020204" pitchFamily="34" charset="0"/>
            </a:endParaRPr>
          </a:p>
          <a:p>
            <a:r>
              <a:rPr lang="en-US" sz="1100" b="1" kern="1200" dirty="0">
                <a:solidFill>
                  <a:schemeClr val="tx1"/>
                </a:solidFill>
                <a:effectLst/>
                <a:latin typeface="Arial" panose="020B0604020202020204" pitchFamily="34" charset="0"/>
                <a:ea typeface="+mn-ea"/>
                <a:cs typeface="Arial" panose="020B0604020202020204" pitchFamily="34" charset="0"/>
              </a:rPr>
              <a:t>Facilitator/key points:</a:t>
            </a:r>
            <a:endParaRPr lang="en-AU" sz="1100" kern="1200" dirty="0">
              <a:solidFill>
                <a:schemeClr val="tx1"/>
              </a:solidFill>
              <a:effectLst/>
              <a:latin typeface="Arial" panose="020B0604020202020204" pitchFamily="34" charset="0"/>
              <a:ea typeface="+mn-ea"/>
              <a:cs typeface="Arial" panose="020B0604020202020204" pitchFamily="34" charset="0"/>
            </a:endParaRPr>
          </a:p>
          <a:p>
            <a:r>
              <a:rPr lang="en-US" sz="1100" kern="1200" dirty="0">
                <a:solidFill>
                  <a:schemeClr val="tx1"/>
                </a:solidFill>
                <a:effectLst/>
                <a:latin typeface="Arial" panose="020B0604020202020204" pitchFamily="34" charset="0"/>
                <a:ea typeface="+mn-ea"/>
                <a:cs typeface="Arial" panose="020B0604020202020204" pitchFamily="34" charset="0"/>
              </a:rPr>
              <a:t>The facilitator should work through this list and identify the positive pathways to reduce the risk of a serious safety incident.  Ask participants if they believe there are any other pathways or features of organisations that enjoy optimal work health safety outcomes. </a:t>
            </a:r>
            <a:endParaRPr lang="en-AU" sz="1100" kern="1200" dirty="0">
              <a:solidFill>
                <a:schemeClr val="tx1"/>
              </a:solidFill>
              <a:effectLst/>
              <a:latin typeface="Arial" panose="020B0604020202020204" pitchFamily="34" charset="0"/>
              <a:ea typeface="+mn-ea"/>
              <a:cs typeface="Arial" panose="020B0604020202020204" pitchFamily="34" charset="0"/>
            </a:endParaRPr>
          </a:p>
          <a:p>
            <a:endParaRPr lang="en-AU" dirty="0"/>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0EF05BAA-92F6-4DEA-A832-E4B15A2F525C}" type="slidenum">
              <a:rPr lang="en-AU" smtClean="0"/>
              <a:t>37</a:t>
            </a:fld>
            <a:endParaRPr lang="en-AU"/>
          </a:p>
        </p:txBody>
      </p:sp>
    </p:spTree>
    <p:extLst>
      <p:ext uri="{BB962C8B-B14F-4D97-AF65-F5344CB8AC3E}">
        <p14:creationId xmlns:p14="http://schemas.microsoft.com/office/powerpoint/2010/main" val="35292039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37-42: </a:t>
            </a:r>
            <a:r>
              <a:rPr lang="en-US" sz="1200" b="0" kern="1200" dirty="0">
                <a:solidFill>
                  <a:schemeClr val="tx1"/>
                </a:solidFill>
                <a:effectLst/>
                <a:latin typeface="+mn-lt"/>
                <a:ea typeface="+mn-ea"/>
                <a:cs typeface="Arial" panose="020B0604020202020204" pitchFamily="34" charset="0"/>
              </a:rPr>
              <a:t>5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Conclusion and questions.  Thank participants for their attendance at the program and draw attention to the final slide which includes additional resources.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patterns of failure help to explain fatalities and serious injuries and confirm why poor safety cultures are a symptom of failure in WHS regimes and priorities.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Given the length of time since the last disaster, the industry is entering a dangerous period of potential complacency and everyone operating in this high risk sector must remain vigilant. </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Previous downturns in the industry have led to job insecurity and industry/corporate restructuring. Organisations are constantly changing structures and introducing new technology which, if not managed effectively, could lead to disaster.  Other risk factors can include, for example a significant increase in the use of subcontracted staff over a short period of time who may not be as familiar with the site and/or frequent changes to key management positions.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Encourage all participants, particularly those with statutory responsibilities how they will ensure that the messages and lessons from the ten (10) pathways analysis are passed on to their workforce. </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Close with a series of confronting questions:</a:t>
            </a:r>
            <a:endParaRPr lang="en-AU" sz="1200" kern="1200" dirty="0">
              <a:solidFill>
                <a:schemeClr val="tx1"/>
              </a:solidFill>
              <a:effectLst/>
              <a:latin typeface="+mn-lt"/>
              <a:ea typeface="+mn-ea"/>
              <a:cs typeface="Arial" panose="020B0604020202020204" pitchFamily="34" charset="0"/>
            </a:endParaRPr>
          </a:p>
          <a:p>
            <a:pPr marL="715701" lvl="1"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Is your mine prepared for a disaster?</a:t>
            </a:r>
            <a:endParaRPr lang="en-AU" sz="1200" kern="1200" dirty="0">
              <a:solidFill>
                <a:schemeClr val="tx1"/>
              </a:solidFill>
              <a:effectLst/>
              <a:latin typeface="+mn-lt"/>
              <a:ea typeface="+mn-ea"/>
              <a:cs typeface="Arial" panose="020B0604020202020204" pitchFamily="34" charset="0"/>
            </a:endParaRPr>
          </a:p>
          <a:p>
            <a:pPr marL="715701" lvl="1"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What have you done to prepare?</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38</a:t>
            </a:fld>
            <a:endParaRPr lang="en-AU"/>
          </a:p>
        </p:txBody>
      </p:sp>
      <p:sp>
        <p:nvSpPr>
          <p:cNvPr id="5" name="Date Placeholder 4">
            <a:extLst>
              <a:ext uri="{FF2B5EF4-FFF2-40B4-BE49-F238E27FC236}">
                <a16:creationId xmlns:a16="http://schemas.microsoft.com/office/drawing/2014/main" id="{7729F1DA-DF45-40BF-8C68-624968234F17}"/>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1732080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37-42: </a:t>
            </a:r>
            <a:r>
              <a:rPr lang="en-US" sz="1200" b="0" kern="1200" dirty="0">
                <a:solidFill>
                  <a:schemeClr val="tx1"/>
                </a:solidFill>
                <a:effectLst/>
                <a:latin typeface="+mn-lt"/>
                <a:ea typeface="+mn-ea"/>
                <a:cs typeface="Arial" panose="020B0604020202020204" pitchFamily="34" charset="0"/>
              </a:rPr>
              <a:t>5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Learning from experience, preventing devastating reoccurrences and improving the health and safety of all working in this industry is a profound way of acknowledging and recognising all those who have been impacted by mining safety incidents throughout history.</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t>39</a:t>
            </a:fld>
            <a:endParaRPr lang="en-AU"/>
          </a:p>
        </p:txBody>
      </p:sp>
      <p:sp>
        <p:nvSpPr>
          <p:cNvPr id="5" name="Date Placeholder 4">
            <a:extLst>
              <a:ext uri="{FF2B5EF4-FFF2-40B4-BE49-F238E27FC236}">
                <a16:creationId xmlns:a16="http://schemas.microsoft.com/office/drawing/2014/main" id="{7729F1DA-DF45-40BF-8C68-624968234F17}"/>
              </a:ext>
            </a:extLst>
          </p:cNvPr>
          <p:cNvSpPr>
            <a:spLocks noGrp="1"/>
          </p:cNvSpPr>
          <p:nvPr>
            <p:ph type="dt" idx="11"/>
          </p:nvPr>
        </p:nvSpPr>
        <p:spPr/>
        <p:txBody>
          <a:bodyPr/>
          <a:lstStyle/>
          <a:p>
            <a:endParaRPr lang="en-AU"/>
          </a:p>
        </p:txBody>
      </p:sp>
    </p:spTree>
    <p:extLst>
      <p:ext uri="{BB962C8B-B14F-4D97-AF65-F5344CB8AC3E}">
        <p14:creationId xmlns:p14="http://schemas.microsoft.com/office/powerpoint/2010/main" val="3108760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3-6: </a:t>
            </a:r>
            <a:r>
              <a:rPr lang="en-US" sz="1200" b="0" kern="1200" dirty="0">
                <a:solidFill>
                  <a:schemeClr val="tx1"/>
                </a:solidFill>
                <a:effectLst/>
                <a:latin typeface="+mn-lt"/>
                <a:ea typeface="+mn-ea"/>
                <a:cs typeface="Arial" panose="020B0604020202020204" pitchFamily="34" charset="0"/>
              </a:rPr>
              <a:t>10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r>
              <a:rPr lang="en-AU" sz="1200" i="1" u="sng" kern="1200" dirty="0">
                <a:solidFill>
                  <a:schemeClr val="tx1"/>
                </a:solidFill>
                <a:effectLst/>
                <a:latin typeface="+mn-lt"/>
                <a:ea typeface="+mn-ea"/>
                <a:cs typeface="Arial" panose="020B0604020202020204" pitchFamily="34" charset="0"/>
              </a:rPr>
              <a:t>Mount Kembla 1902 – 96 fatalities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Mount Kembla mine disaster was the worst post-settlement peace-time disaster in Australia, until the 2009 Black Saturday bushfires in Victoria. Mount Kembla was an underground coal mine in the Illawarra region of NSW. </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On 31 July 1902, a large section of the unsupported roof in a goaf collapsed, pushing air and methane gas into the main tunnel. The rush of air and gas stirred up the coal dust clinging to the roof and walls of the workings and suddenly came in contact with a naked light. The gas ignited and, combined with the now airborne coal dust, set off the initial explosion that blew down the main tunnel with such force it took everything in its path. This initial explosion set off a series of explosions giving the miners no warning and no chance to escape. The explosion produced odourless carbon monoxide gas that filled the tunnels, accounting for more loss of life than the explosion itself.</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Royal Commission stated that only the substitution of safety lamps for flame lights could have saved the lives of the 96 victims. </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hazards that existed at Mt Kembla are present at many underground coal mines today. Mine operators have an obligation to manage risks to workers through the conduct of risk assessments, where controls must be implemented for identified hazards through the implementation of the hierarchy of controls.</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Legislation prescribes matters that must be considered in implementing controls for gas and ventilation, fire, explosion (including explosion suppression), emergency management and training of workers.</a:t>
            </a:r>
            <a:br>
              <a:rPr lang="en-AU" sz="1200" kern="1200" dirty="0">
                <a:solidFill>
                  <a:schemeClr val="tx1"/>
                </a:solidFill>
                <a:effectLst/>
                <a:latin typeface="+mn-lt"/>
                <a:ea typeface="+mn-ea"/>
                <a:cs typeface="Arial" panose="020B0604020202020204" pitchFamily="34" charset="0"/>
              </a:rPr>
            </a:br>
            <a:r>
              <a:rPr lang="en-AU" sz="1200" kern="1200" dirty="0">
                <a:solidFill>
                  <a:schemeClr val="tx1"/>
                </a:solidFill>
                <a:effectLst/>
                <a:latin typeface="+mn-lt"/>
                <a:ea typeface="+mn-ea"/>
                <a:cs typeface="Arial" panose="020B0604020202020204" pitchFamily="34" charset="0"/>
              </a:rPr>
              <a:t>Explosion protected equipment must be used in areas where gas is likely to be present and real-time monitoring systems provide mine operators with a continuous stream of data that allows for a proper understanding of the condition of a mines’ atmosphere at all times.</a:t>
            </a:r>
          </a:p>
          <a:p>
            <a:r>
              <a:rPr lang="en-US" sz="1200" i="1" u="none" strike="noStrike" kern="1200" dirty="0">
                <a:solidFill>
                  <a:schemeClr val="tx1"/>
                </a:solidFill>
                <a:effectLst/>
                <a:latin typeface="+mn-lt"/>
                <a:ea typeface="+mn-ea"/>
                <a:cs typeface="Arial" panose="020B0604020202020204" pitchFamily="34" charset="0"/>
              </a:rPr>
              <a:t> </a:t>
            </a:r>
            <a:endParaRPr lang="en-AU" sz="1200" kern="1200" dirty="0">
              <a:solidFill>
                <a:schemeClr val="tx1"/>
              </a:solidFill>
              <a:effectLst/>
              <a:latin typeface="+mn-lt"/>
              <a:ea typeface="+mn-ea"/>
              <a:cs typeface="Arial" panose="020B0604020202020204" pitchFamily="34" charset="0"/>
            </a:endParaRPr>
          </a:p>
          <a:p>
            <a:r>
              <a:rPr lang="en-US" sz="1200" i="1" u="sng" kern="1200" dirty="0">
                <a:solidFill>
                  <a:schemeClr val="tx1"/>
                </a:solidFill>
                <a:effectLst/>
                <a:latin typeface="+mn-lt"/>
                <a:ea typeface="+mn-ea"/>
                <a:cs typeface="Arial" panose="020B0604020202020204" pitchFamily="34" charset="0"/>
              </a:rPr>
              <a:t>Bellbird 1923 – 21 fatalities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On 1 September 1923, explosions and fires underground killed 20 men at the Bellbird Colliery near Cessnock, NSW. Another man died in the rescue attempt, bringing the death toll to 21.</a:t>
            </a:r>
            <a:r>
              <a:rPr lang="en-AU" sz="1200" kern="1200" dirty="0">
                <a:solidFill>
                  <a:schemeClr val="tx1"/>
                </a:solidFill>
                <a:effectLst/>
                <a:latin typeface="+mn-lt"/>
                <a:ea typeface="+mn-ea"/>
                <a:cs typeface="Arial" panose="020B0604020202020204" pitchFamily="34" charset="0"/>
              </a:rPr>
              <a:t> The 21 victims left behind 38 children.</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Inquests were unable to explain the cause of the fire. However, some accounts were critical of many unsafe work practices, including smoking in the mines, unreliable emergency phone lines and lack of hazard reporting and control. Some workers did not even have safety lamps.</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Fifteen bodies were recovered from the site by rescue parties in the immediate aftermath of the explosion. The Coroner found the victims died from carbon monoxide poisoning.</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In 1924, trained volunteer rescue teams using Proto breathing apparatus recovered the bodies of the six entombed miners. This demonstrated the value of a professional approach to mines rescue and advanced the cause of mines’ rescue stations. This disaster is considered to be the catalyst for the formation of the Mines Rescue Service in NSW in 1925.</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Today, Coal Services Mines Rescue continues to provide training for rescue brigades-men in underground coal mines and has rescue stations in major coal fields in NSW. The mine safety legislative framework requires self-rescuers be carried by workers underground and self-contained breathing apparatus to be available along with suitable firefighting equipment for first response underground. Emergency escape systems and emergency management plans are also required.</a:t>
            </a:r>
          </a:p>
          <a:p>
            <a:pPr marL="171450" indent="-171450">
              <a:buFont typeface="Arial" panose="020B0604020202020204" pitchFamily="34" charset="0"/>
              <a:buChar char="•"/>
            </a:pPr>
            <a:endParaRPr lang="en-AU" sz="1200" kern="1200" dirty="0">
              <a:solidFill>
                <a:schemeClr val="tx1"/>
              </a:solidFill>
              <a:effectLst/>
              <a:latin typeface="+mn-lt"/>
              <a:ea typeface="+mn-ea"/>
              <a:cs typeface="Arial" panose="020B0604020202020204" pitchFamily="34" charset="0"/>
            </a:endParaRPr>
          </a:p>
          <a:p>
            <a:r>
              <a:rPr lang="en-US" sz="1200" i="1" u="sng" kern="1200" dirty="0">
                <a:solidFill>
                  <a:schemeClr val="tx1"/>
                </a:solidFill>
                <a:effectLst/>
                <a:latin typeface="+mn-lt"/>
                <a:ea typeface="+mn-ea"/>
                <a:cs typeface="Arial" panose="020B0604020202020204" pitchFamily="34" charset="0"/>
              </a:rPr>
              <a:t>Appin 1979 – 14 fatalities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On 24 July 1979 at the Appin Coal Mine on the NSW South Coast, an explosion, three kilometres from the pithead and 600 metres underground, killed 14 mine workers. The first three mine workers were killed by the explosion, while 11 mine workers died from carbon monoxide poisoning. </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Judge Goran concluded that a methane explosion initiated a coal dust explosion following an accumulation of methane resulting from a flawed ventilation change and that the explosion began by an ignition in the fan starter-box and not the deputy’s safety lamp as initially speculated. </a:t>
            </a:r>
          </a:p>
          <a:p>
            <a:pPr marL="171450" indent="-1714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Judge Goran’s report called for electronic monitoring of gasses including portable devices for deputies and reinforced the need to have effective ventilation changeover practices including the need to cut the power to equipment during ventilation changeover and the necessity for an interlocking circuit to cut power to equipment if the auxiliary fan stops.  It also recommended that ventilation officers be appointed.  The issues identified in Judge Goran’s report are addressed by the current legislative framework.</a:t>
            </a:r>
          </a:p>
          <a:p>
            <a:r>
              <a:rPr lang="en-AU" sz="1200" kern="1200" dirty="0">
                <a:solidFill>
                  <a:schemeClr val="tx1"/>
                </a:solidFill>
                <a:effectLst/>
                <a:latin typeface="+mn-lt"/>
                <a:ea typeface="+mn-ea"/>
                <a:cs typeface="Arial" panose="020B0604020202020204" pitchFamily="34" charset="0"/>
              </a:rPr>
              <a:t> </a:t>
            </a:r>
          </a:p>
          <a:p>
            <a:r>
              <a:rPr lang="en-US" sz="1200" i="1" u="sng" kern="1200" dirty="0">
                <a:solidFill>
                  <a:schemeClr val="tx1"/>
                </a:solidFill>
                <a:effectLst/>
                <a:latin typeface="+mn-lt"/>
                <a:ea typeface="+mn-ea"/>
                <a:cs typeface="Arial" panose="020B0604020202020204" pitchFamily="34" charset="0"/>
              </a:rPr>
              <a:t>Gretley 1996 – 4 fatalities </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On 14 November 1996, four workers at the Newcastle Wallsend Coal Company's Gretley Colliery were killed as a result of an inrush of water from old workings.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men were part of a crew of eight who were in the process of developing a roadway in an area of the mine, operating a continuous mining machine. Suddenly, with tremendous force, water rushed into the heading from a hole in the face made by the continuous miner. The machine, weighing between 35 and 50 </a:t>
            </a:r>
            <a:r>
              <a:rPr lang="en-US" sz="1200" kern="1200" dirty="0" err="1">
                <a:solidFill>
                  <a:schemeClr val="tx1"/>
                </a:solidFill>
                <a:effectLst/>
                <a:latin typeface="+mn-lt"/>
                <a:ea typeface="+mn-ea"/>
                <a:cs typeface="Arial" panose="020B0604020202020204" pitchFamily="34" charset="0"/>
              </a:rPr>
              <a:t>tonnes</a:t>
            </a:r>
            <a:r>
              <a:rPr lang="en-US" sz="1200" kern="1200" dirty="0">
                <a:solidFill>
                  <a:schemeClr val="tx1"/>
                </a:solidFill>
                <a:effectLst/>
                <a:latin typeface="+mn-lt"/>
                <a:ea typeface="+mn-ea"/>
                <a:cs typeface="Arial" panose="020B0604020202020204" pitchFamily="34" charset="0"/>
              </a:rPr>
              <a:t>, was swept 17 metres back down the heading where it jammed against the sides. The four men were engulfed by the water, swept away and drowned. The remaining team members were in the crib room a short distance away, which also flooded.</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water came from the long-abandoned mine at the Young Wallsend Colliery, which was full of water. The water extended to the surface through the mine shafts, significantly increasing the water pressure.</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Justice Staunton prepared a report of a formal investigation. He accepted that many individuals within the mining industry assumed before the inrush that the 50 metre Borehole Rule in clause 9 of the Coal Mines Regulation (Methods and Systems of Working – Underground Mines Regulation 1984) offered adequate protection against inaccurate plans.  </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However, the errors in the Gretley plan were between 100 – 200 metres.  The inquiry found the department, the mine operator and the mine surveyor all failed to identify the errors in the old workings. They each should have made efforts to confirm the accuracy of the old plan but failed to do so.  There were also failings by mine deputies and the mine under-manager to properly investigate the source of water in the mine in the days and weeks prior to the inrush.</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current legislative framework requires certain actions by mine operators to identify and control inrush hazards.  The mine operator must also prepare and implement a principal mining hazard management plan if it identifies an inrush or inundation principal mining hazard is present.</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Date Placeholder 3"/>
          <p:cNvSpPr>
            <a:spLocks noGrp="1"/>
          </p:cNvSpPr>
          <p:nvPr>
            <p:ph type="dt" idx="10"/>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225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37-42: </a:t>
            </a:r>
            <a:r>
              <a:rPr lang="en-US" sz="1200" b="0" kern="1200" dirty="0">
                <a:solidFill>
                  <a:schemeClr val="tx1"/>
                </a:solidFill>
                <a:effectLst/>
                <a:latin typeface="+mn-lt"/>
                <a:ea typeface="+mn-ea"/>
                <a:cs typeface="Arial" panose="020B0604020202020204" pitchFamily="34" charset="0"/>
              </a:rPr>
              <a:t>5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Remind all participants of the support services available to them should they find the content disturbing. </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0EF05BAA-92F6-4DEA-A832-E4B15A2F525C}" type="slidenum">
              <a:rPr lang="en-AU" smtClean="0"/>
              <a:t>40</a:t>
            </a:fld>
            <a:endParaRPr lang="en-AU"/>
          </a:p>
        </p:txBody>
      </p:sp>
    </p:spTree>
    <p:extLst>
      <p:ext uri="{BB962C8B-B14F-4D97-AF65-F5344CB8AC3E}">
        <p14:creationId xmlns:p14="http://schemas.microsoft.com/office/powerpoint/2010/main" val="2553685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37-42: </a:t>
            </a:r>
            <a:r>
              <a:rPr lang="en-US" sz="1200" b="0" kern="1200" dirty="0">
                <a:solidFill>
                  <a:schemeClr val="tx1"/>
                </a:solidFill>
                <a:effectLst/>
                <a:latin typeface="+mn-lt"/>
                <a:ea typeface="+mn-ea"/>
                <a:cs typeface="Arial" panose="020B0604020202020204" pitchFamily="34" charset="0"/>
              </a:rPr>
              <a:t>5 minutes (total)</a:t>
            </a:r>
          </a:p>
          <a:p>
            <a:endParaRPr lang="en-AU" dirty="0"/>
          </a:p>
        </p:txBody>
      </p:sp>
      <p:sp>
        <p:nvSpPr>
          <p:cNvPr id="4" name="Slide Number Placeholder 3"/>
          <p:cNvSpPr>
            <a:spLocks noGrp="1"/>
          </p:cNvSpPr>
          <p:nvPr>
            <p:ph type="sldNum" sz="quarter" idx="5"/>
          </p:nvPr>
        </p:nvSpPr>
        <p:spPr/>
        <p:txBody>
          <a:bodyPr/>
          <a:lstStyle/>
          <a:p>
            <a:fld id="{A956CCAC-8393-504A-B3B5-4094E774FC86}" type="slidenum">
              <a:rPr lang="en-US" smtClean="0"/>
              <a:t>41</a:t>
            </a:fld>
            <a:endParaRPr lang="en-US"/>
          </a:p>
        </p:txBody>
      </p:sp>
    </p:spTree>
    <p:extLst>
      <p:ext uri="{BB962C8B-B14F-4D97-AF65-F5344CB8AC3E}">
        <p14:creationId xmlns:p14="http://schemas.microsoft.com/office/powerpoint/2010/main" val="1324221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37-42: </a:t>
            </a:r>
            <a:r>
              <a:rPr lang="en-US" sz="1200" b="0" kern="1200" dirty="0">
                <a:solidFill>
                  <a:schemeClr val="tx1"/>
                </a:solidFill>
                <a:effectLst/>
                <a:latin typeface="+mn-lt"/>
                <a:ea typeface="+mn-ea"/>
                <a:cs typeface="Arial" panose="020B0604020202020204" pitchFamily="34" charset="0"/>
              </a:rPr>
              <a:t>5 minutes (total)</a:t>
            </a:r>
          </a:p>
          <a:p>
            <a:endParaRPr lang="en-AU" dirty="0"/>
          </a:p>
        </p:txBody>
      </p:sp>
      <p:sp>
        <p:nvSpPr>
          <p:cNvPr id="4" name="Slide Number Placeholder 3"/>
          <p:cNvSpPr>
            <a:spLocks noGrp="1"/>
          </p:cNvSpPr>
          <p:nvPr>
            <p:ph type="sldNum" sz="quarter" idx="5"/>
          </p:nvPr>
        </p:nvSpPr>
        <p:spPr/>
        <p:txBody>
          <a:bodyPr/>
          <a:lstStyle/>
          <a:p>
            <a:fld id="{A956CCAC-8393-504A-B3B5-4094E774FC86}" type="slidenum">
              <a:rPr lang="en-US" smtClean="0"/>
              <a:t>42</a:t>
            </a:fld>
            <a:endParaRPr lang="en-US"/>
          </a:p>
        </p:txBody>
      </p:sp>
    </p:spTree>
    <p:extLst>
      <p:ext uri="{BB962C8B-B14F-4D97-AF65-F5344CB8AC3E}">
        <p14:creationId xmlns:p14="http://schemas.microsoft.com/office/powerpoint/2010/main" val="4261861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A956CCAC-8393-504A-B3B5-4094E774FC86}" type="slidenum">
              <a:rPr lang="en-US" smtClean="0"/>
              <a:t>43</a:t>
            </a:fld>
            <a:endParaRPr lang="en-US"/>
          </a:p>
        </p:txBody>
      </p:sp>
    </p:spTree>
    <p:extLst>
      <p:ext uri="{BB962C8B-B14F-4D97-AF65-F5344CB8AC3E}">
        <p14:creationId xmlns:p14="http://schemas.microsoft.com/office/powerpoint/2010/main" val="1697233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Arial" panose="020B0604020202020204" pitchFamily="34" charset="0"/>
              </a:rPr>
              <a:t>Suggested time for slides 3-6: </a:t>
            </a:r>
            <a:r>
              <a:rPr lang="en-US" sz="1100" b="0" kern="1200" dirty="0">
                <a:solidFill>
                  <a:schemeClr val="tx1"/>
                </a:solidFill>
                <a:effectLst/>
                <a:latin typeface="+mn-lt"/>
                <a:ea typeface="+mn-ea"/>
                <a:cs typeface="Arial" panose="020B0604020202020204" pitchFamily="34" charset="0"/>
              </a:rPr>
              <a:t>3 minutes (total)</a:t>
            </a:r>
          </a:p>
          <a:p>
            <a:endParaRPr lang="en-US" sz="1100" b="1" kern="1200" dirty="0">
              <a:solidFill>
                <a:schemeClr val="tx1"/>
              </a:solidFill>
              <a:effectLst/>
              <a:latin typeface="+mn-lt"/>
              <a:ea typeface="+mn-ea"/>
              <a:cs typeface="Arial" panose="020B0604020202020204" pitchFamily="34" charset="0"/>
            </a:endParaRPr>
          </a:p>
          <a:p>
            <a:r>
              <a:rPr lang="en-US" sz="1100" b="1" kern="1200" dirty="0">
                <a:solidFill>
                  <a:schemeClr val="tx1"/>
                </a:solidFill>
                <a:effectLst/>
                <a:latin typeface="+mn-lt"/>
                <a:ea typeface="+mn-ea"/>
                <a:cs typeface="Arial" panose="020B0604020202020204" pitchFamily="34" charset="0"/>
              </a:rPr>
              <a:t>Facilitator/key points:</a:t>
            </a:r>
            <a:endParaRPr lang="en-AU" sz="11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From 1 July 2010 – 30 June 2019, there </a:t>
            </a:r>
            <a:r>
              <a:rPr lang="en-US" sz="1100" kern="1200">
                <a:solidFill>
                  <a:schemeClr val="tx1"/>
                </a:solidFill>
                <a:effectLst/>
                <a:latin typeface="+mn-lt"/>
                <a:ea typeface="+mn-ea"/>
                <a:cs typeface="Arial" panose="020B0604020202020204" pitchFamily="34" charset="0"/>
              </a:rPr>
              <a:t>were 16 </a:t>
            </a:r>
            <a:r>
              <a:rPr lang="en-US" sz="1100" kern="1200" dirty="0">
                <a:solidFill>
                  <a:schemeClr val="tx1"/>
                </a:solidFill>
                <a:effectLst/>
                <a:latin typeface="+mn-lt"/>
                <a:ea typeface="+mn-ea"/>
                <a:cs typeface="Arial" panose="020B0604020202020204" pitchFamily="34" charset="0"/>
              </a:rPr>
              <a:t>mining incident related deaths in NSW.</a:t>
            </a:r>
            <a:endParaRPr lang="en-AU" sz="11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Facilitator should reinforce that all stakeholders in the industry need to be aware that the risk of fatality and serious injury occurs in all parts of the mining sector which requires everyone to remain vigilant and proactive in meeting their responsibilities. </a:t>
            </a:r>
            <a:endParaRPr lang="en-AU" sz="11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100" kern="1200" dirty="0">
                <a:solidFill>
                  <a:schemeClr val="tx1"/>
                </a:solidFill>
                <a:effectLst/>
                <a:latin typeface="+mn-lt"/>
                <a:ea typeface="+mn-ea"/>
                <a:cs typeface="Arial" panose="020B0604020202020204" pitchFamily="34" charset="0"/>
              </a:rPr>
              <a:t>Learning from experience, preventing devastating reoccurrences and improving the health and safety of all working in this industry is a profound way of acknowledging and recognising all those who have been impacted by mining safety incidents throughout history. </a:t>
            </a:r>
            <a:endParaRPr lang="en-AU" sz="1100" kern="1200" dirty="0">
              <a:solidFill>
                <a:schemeClr val="tx1"/>
              </a:solidFill>
              <a:effectLst/>
              <a:latin typeface="+mn-lt"/>
              <a:ea typeface="+mn-ea"/>
              <a:cs typeface="Arial" panose="020B0604020202020204" pitchFamily="34" charset="0"/>
            </a:endParaRPr>
          </a:p>
          <a:p>
            <a:endParaRPr lang="en-AU" dirty="0"/>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0EF05BAA-92F6-4DEA-A832-E4B15A2F525C}" type="slidenum">
              <a:rPr lang="en-AU" smtClean="0"/>
              <a:t>5</a:t>
            </a:fld>
            <a:endParaRPr lang="en-AU"/>
          </a:p>
        </p:txBody>
      </p:sp>
    </p:spTree>
    <p:extLst>
      <p:ext uri="{BB962C8B-B14F-4D97-AF65-F5344CB8AC3E}">
        <p14:creationId xmlns:p14="http://schemas.microsoft.com/office/powerpoint/2010/main" val="244893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for slides 3-6: </a:t>
            </a:r>
            <a:r>
              <a:rPr lang="en-US" sz="1200" b="0" kern="1200" dirty="0">
                <a:solidFill>
                  <a:schemeClr val="tx1"/>
                </a:solidFill>
                <a:effectLst/>
                <a:latin typeface="+mn-lt"/>
                <a:ea typeface="+mn-ea"/>
                <a:cs typeface="Arial" panose="020B0604020202020204" pitchFamily="34" charset="0"/>
              </a:rPr>
              <a:t>10 minutes (total)</a:t>
            </a:r>
          </a:p>
          <a:p>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Prior to commencing the case studies and using any of the media or information, remind participants of the support services available to them should they find the content disturbing. </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0EF05BAA-92F6-4DEA-A832-E4B15A2F525C}" type="slidenum">
              <a:rPr lang="en-AU" smtClean="0"/>
              <a:t>6</a:t>
            </a:fld>
            <a:endParaRPr lang="en-AU"/>
          </a:p>
        </p:txBody>
      </p:sp>
    </p:spTree>
    <p:extLst>
      <p:ext uri="{BB962C8B-B14F-4D97-AF65-F5344CB8AC3E}">
        <p14:creationId xmlns:p14="http://schemas.microsoft.com/office/powerpoint/2010/main" val="245323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Suggested time: 4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Arial" panose="020B0604020202020204" pitchFamily="34" charset="0"/>
            </a:endParaRPr>
          </a:p>
          <a:p>
            <a:r>
              <a:rPr lang="en-US" sz="1200" b="1" kern="1200" dirty="0">
                <a:solidFill>
                  <a:schemeClr val="tx1"/>
                </a:solidFill>
                <a:effectLst/>
                <a:latin typeface="+mn-lt"/>
                <a:ea typeface="+mn-ea"/>
                <a:cs typeface="Arial" panose="020B0604020202020204" pitchFamily="34" charset="0"/>
              </a:rPr>
              <a:t>Facilitator/key points:</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This is an overview slide outlining the key pathways identified by Professor Quinlan.  Further background information on Professor Quinlan is located on in the Facilitator Guide. A summary document of Quinlan’s ‘Ten pathways to death and disaster’ (which the Facilitator may have chosen to provide to participants prior to the training course) is provided in the ‘Participants Resources’ section of the Facilitator Guide.    </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Advise participants that research by several groups and individuals on fatalities and major safety incidents in mining over many years </a:t>
            </a:r>
            <a:r>
              <a:rPr lang="en-AU" sz="1200" b="1" kern="1200" dirty="0">
                <a:solidFill>
                  <a:schemeClr val="tx1"/>
                </a:solidFill>
                <a:effectLst/>
                <a:latin typeface="+mn-lt"/>
                <a:ea typeface="+mn-ea"/>
                <a:cs typeface="Arial" panose="020B0604020202020204" pitchFamily="34" charset="0"/>
              </a:rPr>
              <a:t>continues</a:t>
            </a:r>
            <a:r>
              <a:rPr lang="en-AU" sz="1200" kern="1200" dirty="0">
                <a:solidFill>
                  <a:schemeClr val="tx1"/>
                </a:solidFill>
                <a:effectLst/>
                <a:latin typeface="+mn-lt"/>
                <a:ea typeface="+mn-ea"/>
                <a:cs typeface="Arial" panose="020B0604020202020204" pitchFamily="34" charset="0"/>
              </a:rPr>
              <a:t> to identify these themes. </a:t>
            </a: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themes are relevant in all mining contexts and in incidents involving both single and multiple fatalities. </a:t>
            </a: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Facilitators will need to ensure they do prior research and reading on the ten (10) pathways model so that they clearly understand the importance and relevance of each pathway.</a:t>
            </a:r>
            <a:endParaRPr lang="en-AU" sz="1200" kern="1200" dirty="0">
              <a:solidFill>
                <a:schemeClr val="tx1"/>
              </a:solidFill>
              <a:effectLst/>
              <a:latin typeface="+mn-lt"/>
              <a:ea typeface="+mn-ea"/>
              <a:cs typeface="Arial" panose="020B0604020202020204" pitchFamily="34" charset="0"/>
            </a:endParaRPr>
          </a:p>
          <a:p>
            <a:endParaRPr lang="en-AU" dirty="0"/>
          </a:p>
        </p:txBody>
      </p:sp>
      <p:sp>
        <p:nvSpPr>
          <p:cNvPr id="4" name="Date Placeholder 3"/>
          <p:cNvSpPr>
            <a:spLocks noGrp="1"/>
          </p:cNvSpPr>
          <p:nvPr>
            <p:ph type="dt" idx="10"/>
          </p:nvPr>
        </p:nvSpPr>
        <p:spPr/>
        <p:txBody>
          <a:bodyPr/>
          <a:lstStyle/>
          <a:p>
            <a:endParaRPr lang="en-AU"/>
          </a:p>
        </p:txBody>
      </p:sp>
      <p:sp>
        <p:nvSpPr>
          <p:cNvPr id="5" name="Slide Number Placeholder 4"/>
          <p:cNvSpPr>
            <a:spLocks noGrp="1"/>
          </p:cNvSpPr>
          <p:nvPr>
            <p:ph type="sldNum" sz="quarter" idx="11"/>
          </p:nvPr>
        </p:nvSpPr>
        <p:spPr/>
        <p:txBody>
          <a:bodyPr/>
          <a:lstStyle/>
          <a:p>
            <a:fld id="{0EF05BAA-92F6-4DEA-A832-E4B15A2F525C}" type="slidenum">
              <a:rPr lang="en-AU" smtClean="0"/>
              <a:t>7</a:t>
            </a:fld>
            <a:endParaRPr lang="en-AU"/>
          </a:p>
        </p:txBody>
      </p:sp>
    </p:spTree>
    <p:extLst>
      <p:ext uri="{BB962C8B-B14F-4D97-AF65-F5344CB8AC3E}">
        <p14:creationId xmlns:p14="http://schemas.microsoft.com/office/powerpoint/2010/main" val="29292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28109-72B2-4C6A-9469-58B48D259027}"/>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CCCB95B4-2934-477E-8E49-CDF09CCCA997}"/>
              </a:ext>
            </a:extLst>
          </p:cNvPr>
          <p:cNvSpPr>
            <a:spLocks noGrp="1"/>
          </p:cNvSpPr>
          <p:nvPr>
            <p:ph type="sldNum" sz="quarter" idx="11"/>
          </p:nvPr>
        </p:nvSpPr>
        <p:spPr/>
        <p:txBody>
          <a:bodyPr/>
          <a:lstStyle/>
          <a:p>
            <a:fld id="{0EF05BAA-92F6-4DEA-A832-E4B15A2F525C}" type="slidenum">
              <a:rPr lang="en-AU" smtClean="0"/>
              <a:t>8</a:t>
            </a:fld>
            <a:endParaRPr lang="en-AU"/>
          </a:p>
        </p:txBody>
      </p:sp>
      <p:sp>
        <p:nvSpPr>
          <p:cNvPr id="4" name="Notes Placeholder 3">
            <a:extLst>
              <a:ext uri="{FF2B5EF4-FFF2-40B4-BE49-F238E27FC236}">
                <a16:creationId xmlns:a16="http://schemas.microsoft.com/office/drawing/2014/main" id="{F26FD56F-084A-444E-8554-F9B33E3501A5}"/>
              </a:ext>
            </a:extLst>
          </p:cNvPr>
          <p:cNvSpPr>
            <a:spLocks noGrp="1"/>
          </p:cNvSpPr>
          <p:nvPr>
            <p:ph type="body" idx="1"/>
          </p:nvPr>
        </p:nvSpPr>
        <p:spPr/>
        <p:txBody>
          <a:bodyPr/>
          <a:lstStyle/>
          <a:p>
            <a:r>
              <a:rPr lang="en-US" sz="1200" b="1" u="none" kern="1200" dirty="0">
                <a:solidFill>
                  <a:schemeClr val="tx1"/>
                </a:solidFill>
                <a:effectLst/>
                <a:latin typeface="+mn-lt"/>
                <a:ea typeface="+mn-ea"/>
                <a:cs typeface="Arial" panose="020B0604020202020204" pitchFamily="34" charset="0"/>
              </a:rPr>
              <a:t>Suggested time for slides 8-12: </a:t>
            </a:r>
            <a:r>
              <a:rPr lang="en-US" sz="1200" b="0" u="none" kern="1200" dirty="0">
                <a:solidFill>
                  <a:schemeClr val="tx1"/>
                </a:solidFill>
                <a:effectLst/>
                <a:latin typeface="+mn-lt"/>
                <a:ea typeface="+mn-ea"/>
                <a:cs typeface="Arial" panose="020B0604020202020204" pitchFamily="34" charset="0"/>
              </a:rPr>
              <a:t>3 minutes (total)</a:t>
            </a:r>
          </a:p>
          <a:p>
            <a:endParaRPr lang="en-US" sz="1200" b="1" u="sng"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Case study – Aberfan, United Kingdom</a:t>
            </a:r>
          </a:p>
          <a:p>
            <a:r>
              <a:rPr lang="en-US" sz="1200" b="1" u="sng" kern="1200" dirty="0">
                <a:solidFill>
                  <a:schemeClr val="tx1"/>
                </a:solidFill>
                <a:effectLst/>
                <a:latin typeface="+mn-lt"/>
                <a:ea typeface="+mn-ea"/>
                <a:cs typeface="Arial" panose="020B0604020202020204" pitchFamily="34" charset="0"/>
              </a:rPr>
              <a:t>Date:</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21 October 1966</a:t>
            </a:r>
          </a:p>
          <a:p>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Location: </a:t>
            </a:r>
            <a:endParaRPr lang="en-AU" sz="1200" b="1" u="sng" kern="1200" dirty="0">
              <a:solidFill>
                <a:schemeClr val="tx1"/>
              </a:solidFill>
              <a:effectLst/>
              <a:latin typeface="+mn-lt"/>
              <a:ea typeface="+mn-ea"/>
              <a:cs typeface="Arial" panose="020B0604020202020204" pitchFamily="34" charset="0"/>
            </a:endParaRPr>
          </a:p>
          <a:p>
            <a:pPr marL="0" algn="l" defTabSz="1088502" rtl="0" eaLnBrk="1" latinLnBrk="0" hangingPunct="1"/>
            <a:r>
              <a:rPr lang="en-US" sz="1200" u="none" kern="1200" dirty="0">
                <a:solidFill>
                  <a:schemeClr val="tx1"/>
                </a:solidFill>
                <a:effectLst/>
                <a:latin typeface="+mn-lt"/>
                <a:ea typeface="+mn-ea"/>
                <a:cs typeface="Arial" panose="020B0604020202020204" pitchFamily="34" charset="0"/>
                <a:hlinkClick r:id="rId3">
                  <a:extLst>
                    <a:ext uri="{A12FA001-AC4F-418D-AE19-62706E023703}">
                      <ahyp:hlinkClr xmlns:ahyp="http://schemas.microsoft.com/office/drawing/2018/hyperlinkcolor" val="tx"/>
                    </a:ext>
                  </a:extLst>
                </a:hlinkClick>
              </a:rPr>
              <a:t>Merthyr Vale Colliery</a:t>
            </a:r>
            <a:r>
              <a:rPr lang="en-US" sz="1200" u="none" kern="1200" dirty="0">
                <a:solidFill>
                  <a:schemeClr val="tx1"/>
                </a:solidFill>
                <a:effectLst/>
                <a:latin typeface="+mn-lt"/>
                <a:ea typeface="+mn-ea"/>
                <a:cs typeface="Arial" panose="020B0604020202020204" pitchFamily="34" charset="0"/>
              </a:rPr>
              <a:t>, </a:t>
            </a:r>
            <a:r>
              <a:rPr lang="en-US" sz="1200" u="none" kern="1200" dirty="0" err="1">
                <a:solidFill>
                  <a:schemeClr val="tx1"/>
                </a:solidFill>
                <a:effectLst/>
                <a:latin typeface="+mn-lt"/>
                <a:ea typeface="+mn-ea"/>
                <a:cs typeface="Arial" panose="020B0604020202020204" pitchFamily="34" charset="0"/>
              </a:rPr>
              <a:t>Glamorgan</a:t>
            </a:r>
            <a:r>
              <a:rPr lang="en-US" sz="1200" u="none" kern="1200" dirty="0">
                <a:solidFill>
                  <a:schemeClr val="tx1"/>
                </a:solidFill>
                <a:effectLst/>
                <a:latin typeface="+mn-lt"/>
                <a:ea typeface="+mn-ea"/>
                <a:cs typeface="Arial" panose="020B0604020202020204" pitchFamily="34" charset="0"/>
              </a:rPr>
              <a:t>, South Wales (UK)</a:t>
            </a:r>
            <a:endParaRPr lang="en-AU" sz="1200" u="none" kern="1200" dirty="0">
              <a:solidFill>
                <a:schemeClr val="tx1"/>
              </a:solidFill>
              <a:effectLst/>
              <a:latin typeface="+mn-lt"/>
              <a:ea typeface="+mn-ea"/>
              <a:cs typeface="Arial" panose="020B0604020202020204" pitchFamily="34" charset="0"/>
            </a:endParaRPr>
          </a:p>
          <a:p>
            <a:endParaRPr lang="en-US"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Principal Hazard</a:t>
            </a:r>
            <a:r>
              <a:rPr lang="en-AU" sz="1200" b="1" u="sng" kern="1200" dirty="0">
                <a:solidFill>
                  <a:schemeClr val="tx1"/>
                </a:solidFill>
                <a:effectLst/>
                <a:latin typeface="+mn-lt"/>
                <a:ea typeface="+mn-ea"/>
                <a:cs typeface="Arial" panose="020B0604020202020204" pitchFamily="34" charset="0"/>
              </a:rPr>
              <a:t> </a:t>
            </a:r>
            <a:r>
              <a:rPr lang="en-US" sz="1200" b="1" u="sng" kern="1200" dirty="0">
                <a:solidFill>
                  <a:schemeClr val="tx1"/>
                </a:solidFill>
                <a:effectLst/>
                <a:latin typeface="+mn-lt"/>
                <a:ea typeface="+mn-ea"/>
                <a:cs typeface="Arial" panose="020B0604020202020204" pitchFamily="34" charset="0"/>
              </a:rPr>
              <a:t>NSW Mining Legislation:</a:t>
            </a:r>
            <a:endParaRPr lang="en-AU" sz="1200" b="1" u="sng"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a:t>
            </a:r>
            <a:r>
              <a:rPr lang="en-US" sz="1200" kern="1200" dirty="0" err="1">
                <a:solidFill>
                  <a:schemeClr val="tx1"/>
                </a:solidFill>
                <a:effectLst/>
                <a:latin typeface="+mn-lt"/>
                <a:ea typeface="+mn-ea"/>
                <a:cs typeface="Arial" panose="020B0604020202020204" pitchFamily="34" charset="0"/>
              </a:rPr>
              <a:t>i</a:t>
            </a:r>
            <a:r>
              <a:rPr lang="en-US" sz="1200" kern="1200" dirty="0">
                <a:solidFill>
                  <a:schemeClr val="tx1"/>
                </a:solidFill>
                <a:effectLst/>
                <a:latin typeface="+mn-lt"/>
                <a:ea typeface="+mn-ea"/>
                <a:cs typeface="Arial" panose="020B0604020202020204" pitchFamily="34" charset="0"/>
              </a:rPr>
              <a:t>) ground or strata failure</a:t>
            </a:r>
            <a:endParaRPr lang="en-AU" sz="1200" kern="1200" dirty="0">
              <a:solidFill>
                <a:schemeClr val="tx1"/>
              </a:solidFill>
              <a:effectLst/>
              <a:latin typeface="+mn-lt"/>
              <a:ea typeface="+mn-ea"/>
              <a:cs typeface="Arial" panose="020B0604020202020204" pitchFamily="34" charset="0"/>
            </a:endParaRPr>
          </a:p>
          <a:p>
            <a:r>
              <a:rPr lang="en-US" sz="1200" kern="1200" dirty="0">
                <a:solidFill>
                  <a:schemeClr val="tx1"/>
                </a:solidFill>
                <a:effectLst/>
                <a:latin typeface="+mn-lt"/>
                <a:ea typeface="+mn-ea"/>
                <a:cs typeface="Arial" panose="020B0604020202020204" pitchFamily="34" charset="0"/>
              </a:rPr>
              <a:t>(ii) inundation or inrush of any substance </a:t>
            </a:r>
          </a:p>
          <a:p>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Incident details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Aberfan disaster was a catastrophic collapse of a colliery spoil tip in the Welsh village of Aberfan, near Merthyr </a:t>
            </a:r>
            <a:r>
              <a:rPr lang="en-US" sz="1200" kern="1200" dirty="0" err="1">
                <a:solidFill>
                  <a:schemeClr val="tx1"/>
                </a:solidFill>
                <a:effectLst/>
                <a:latin typeface="+mn-lt"/>
                <a:ea typeface="+mn-ea"/>
                <a:cs typeface="Arial" panose="020B0604020202020204" pitchFamily="34" charset="0"/>
              </a:rPr>
              <a:t>Tydfil</a:t>
            </a:r>
            <a:r>
              <a:rPr lang="en-US" sz="1200" kern="1200" dirty="0">
                <a:solidFill>
                  <a:schemeClr val="tx1"/>
                </a:solidFill>
                <a:effectLst/>
                <a:latin typeface="+mn-lt"/>
                <a:ea typeface="+mn-ea"/>
                <a:cs typeface="Arial" panose="020B0604020202020204" pitchFamily="34" charset="0"/>
              </a:rPr>
              <a:t>, on 21 October 1966, killing 116 children and 28 adults. </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It was caused by a build-up of water in the accumulate rock and shale, which suddenly started to slide downhill in the form of slurry.</a:t>
            </a:r>
            <a:br>
              <a:rPr lang="en-US" sz="1200" u="sng" kern="1200" baseline="30000" dirty="0">
                <a:solidFill>
                  <a:schemeClr val="tx1"/>
                </a:solidFill>
                <a:effectLst/>
                <a:latin typeface="+mn-lt"/>
                <a:ea typeface="+mn-ea"/>
                <a:cs typeface="Arial" panose="020B0604020202020204" pitchFamily="34" charset="0"/>
                <a:hlinkClick r:id="rId4"/>
              </a:rPr>
            </a:br>
            <a:r>
              <a:rPr lang="en-US" sz="1200" kern="1200" dirty="0">
                <a:solidFill>
                  <a:schemeClr val="tx1"/>
                </a:solidFill>
                <a:effectLst/>
                <a:latin typeface="+mn-lt"/>
                <a:ea typeface="+mn-ea"/>
                <a:cs typeface="Arial" panose="020B0604020202020204" pitchFamily="34" charset="0"/>
              </a:rPr>
              <a:t>Over 40,000 cubic metres of debris covered the village in minutes, and the classrooms at </a:t>
            </a:r>
            <a:r>
              <a:rPr lang="en-US" sz="1200" kern="1200" dirty="0" err="1">
                <a:solidFill>
                  <a:schemeClr val="tx1"/>
                </a:solidFill>
                <a:effectLst/>
                <a:latin typeface="+mn-lt"/>
                <a:ea typeface="+mn-ea"/>
                <a:cs typeface="Arial" panose="020B0604020202020204" pitchFamily="34" charset="0"/>
              </a:rPr>
              <a:t>Pantglas</a:t>
            </a:r>
            <a:r>
              <a:rPr lang="en-US" sz="1200" kern="1200" dirty="0">
                <a:solidFill>
                  <a:schemeClr val="tx1"/>
                </a:solidFill>
                <a:effectLst/>
                <a:latin typeface="+mn-lt"/>
                <a:ea typeface="+mn-ea"/>
                <a:cs typeface="Arial" panose="020B0604020202020204" pitchFamily="34" charset="0"/>
              </a:rPr>
              <a:t> Junior School were immediately inundated, with young children and teachers dying from impact or suffocation. </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Many noted the poignancy of the situation: if the disaster had struck a few minutes earlier, the children would not have been in their classrooms, and if it had struck a few hours later, the school would have broken up for half-term.</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Great rescue efforts were made, but the large numbers who crowded into the village tended to hamper the work of the trained rescue teams and delayed the arrival of mineworkers from the Merthyr Vale Colliery. Only a few lives could be saved in any case.</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official inquiry blamed the National Coal Board (NCB) for extreme negligence. Parliament soon passed new legislation about public safety in relation to mines and quarries.</a:t>
            </a:r>
          </a:p>
          <a:p>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Human and organisational  factors: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With few exceptions, regulators, government, the mine workers and the public had built a perception that the tip did not represent a risk to the community and efforts to manage risk were directed elsewhere.</a:t>
            </a: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Some members of the public had made complaints about the tip but the major concern had focused around the dumping of very fine material into the tip rather than the size of the dump. These protests were largely withdrawn when it was agreed not to dump any further fine waste on the tip.</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Men were given tasks and held accountability that they were not competent to undertake. </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 culture of poor communication and accountability existed within both the council and the NCB.</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The NCB was aware of existence of spring underneath Aberfan mine tip yet failed to take action.</a:t>
            </a:r>
          </a:p>
          <a:p>
            <a:endParaRPr lang="en-AU"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Critical controls</a:t>
            </a:r>
            <a:endParaRPr lang="en-AU" sz="1200" b="1" u="sng" kern="1200" dirty="0">
              <a:solidFill>
                <a:schemeClr val="tx1"/>
              </a:solidFill>
              <a:effectLst/>
              <a:latin typeface="+mn-lt"/>
              <a:ea typeface="+mn-ea"/>
              <a:cs typeface="Arial" panose="020B0604020202020204" pitchFamily="34" charset="0"/>
            </a:endParaRPr>
          </a:p>
          <a:p>
            <a:pPr marL="285750" lvl="0" indent="-285750" fontAlgn="base">
              <a:buFont typeface="Arial" panose="020B0604020202020204" pitchFamily="34" charset="0"/>
              <a:buChar char="•"/>
            </a:pPr>
            <a:r>
              <a:rPr lang="en-AU" sz="1200" u="none" strike="noStrike" kern="1200" dirty="0">
                <a:solidFill>
                  <a:schemeClr val="tx1"/>
                </a:solidFill>
                <a:effectLst/>
                <a:latin typeface="+mn-lt"/>
                <a:ea typeface="+mn-ea"/>
                <a:cs typeface="Arial" panose="020B0604020202020204" pitchFamily="34" charset="0"/>
              </a:rPr>
              <a:t>System to engineer and design debris pits</a:t>
            </a:r>
          </a:p>
          <a:p>
            <a:pPr marL="285750" lvl="0" indent="-285750" fontAlgn="base">
              <a:buFont typeface="Arial" panose="020B0604020202020204" pitchFamily="34" charset="0"/>
              <a:buChar char="•"/>
            </a:pPr>
            <a:r>
              <a:rPr lang="en-AU" sz="1200" u="none" strike="noStrike" kern="1200" dirty="0">
                <a:solidFill>
                  <a:schemeClr val="tx1"/>
                </a:solidFill>
                <a:effectLst/>
                <a:latin typeface="+mn-lt"/>
                <a:ea typeface="+mn-ea"/>
                <a:cs typeface="Arial" panose="020B0604020202020204" pitchFamily="34" charset="0"/>
              </a:rPr>
              <a:t>System to ensure monitoring and maintenance of debris pits</a:t>
            </a:r>
          </a:p>
          <a:p>
            <a:pPr marL="285750" lvl="0" indent="-285750" fontAlgn="base">
              <a:buFont typeface="Arial" panose="020B0604020202020204" pitchFamily="34" charset="0"/>
              <a:buChar char="•"/>
            </a:pPr>
            <a:r>
              <a:rPr lang="en-AU" sz="1200" u="none" strike="noStrike" kern="1200" dirty="0">
                <a:solidFill>
                  <a:schemeClr val="tx1"/>
                </a:solidFill>
                <a:effectLst/>
                <a:latin typeface="+mn-lt"/>
                <a:ea typeface="+mn-ea"/>
                <a:cs typeface="Arial" panose="020B0604020202020204" pitchFamily="34" charset="0"/>
              </a:rPr>
              <a:t>Systems to communicate information within organisation</a:t>
            </a:r>
          </a:p>
          <a:p>
            <a:pPr marL="285750" lvl="0" indent="-285750" fontAlgn="base">
              <a:buFont typeface="Arial" panose="020B0604020202020204" pitchFamily="34" charset="0"/>
              <a:buChar char="•"/>
            </a:pPr>
            <a:r>
              <a:rPr lang="en-AU" sz="1200" u="none" strike="noStrike" kern="1200" dirty="0">
                <a:solidFill>
                  <a:schemeClr val="tx1"/>
                </a:solidFill>
                <a:effectLst/>
                <a:latin typeface="+mn-lt"/>
                <a:ea typeface="+mn-ea"/>
                <a:cs typeface="Arial" panose="020B0604020202020204" pitchFamily="34" charset="0"/>
              </a:rPr>
              <a:t>Effective oversight by the regulator (NCB) – there was no policy that related to mine tips and had failed to take action in regard to pervious debris slides and minor slips leading up to the incident.</a:t>
            </a:r>
          </a:p>
          <a:p>
            <a:pPr marL="285750" lvl="0" indent="-285750" fontAlgn="base">
              <a:buFont typeface="Arial" panose="020B0604020202020204" pitchFamily="34" charset="0"/>
              <a:buChar char="•"/>
            </a:pPr>
            <a:r>
              <a:rPr lang="en-AU" sz="1200" u="none" strike="noStrike" kern="1200" dirty="0">
                <a:solidFill>
                  <a:schemeClr val="tx1"/>
                </a:solidFill>
                <a:effectLst/>
                <a:latin typeface="+mn-lt"/>
                <a:ea typeface="+mn-ea"/>
                <a:cs typeface="Arial" panose="020B0604020202020204" pitchFamily="34" charset="0"/>
              </a:rPr>
              <a:t>System of Training and Competency</a:t>
            </a:r>
          </a:p>
          <a:p>
            <a:endParaRPr lang="en-US" sz="1200"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Patterns of failure:</a:t>
            </a:r>
          </a:p>
          <a:p>
            <a:pPr marL="0" lvl="0" indent="0">
              <a:buFont typeface="+mj-lt"/>
              <a:buNone/>
            </a:pPr>
            <a:r>
              <a:rPr lang="en-AU" sz="1200" b="0" i="1" kern="1200" dirty="0">
                <a:solidFill>
                  <a:schemeClr val="tx1"/>
                </a:solidFill>
                <a:effectLst/>
                <a:latin typeface="+mn-lt"/>
                <a:ea typeface="+mn-ea"/>
                <a:cs typeface="Arial" panose="020B0604020202020204" pitchFamily="34" charset="0"/>
              </a:rPr>
              <a:t>Design, engineering and maintenance</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Failure to recognise debris pits as structures requiring maintenance</a:t>
            </a:r>
          </a:p>
          <a:p>
            <a:pPr marL="0" lvl="0" indent="0">
              <a:buFont typeface="+mj-lt"/>
              <a:buNone/>
            </a:pPr>
            <a:endParaRPr lang="en-AU" sz="1200" b="0"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Failure to heed clear warning signals</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Previous debris slides at Aberfan had occurred (1944, 1965). Rainfall in 3 weeks prior resembled 1944 experience. Slippage occurred day prior and day of the incident which could have triggered early warning system.</a:t>
            </a:r>
          </a:p>
          <a:p>
            <a:pPr marL="0" lvl="0" indent="0">
              <a:buFont typeface="+mj-lt"/>
              <a:buNone/>
            </a:pPr>
            <a:endParaRPr lang="en-AU" sz="1200" b="0"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Flaws in risk assessment</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Little/no risk management around debris tip management</a:t>
            </a:r>
          </a:p>
          <a:p>
            <a:pPr marL="0" lvl="0" indent="0">
              <a:buFont typeface="+mj-lt"/>
              <a:buNone/>
            </a:pPr>
            <a:endParaRPr lang="en-AU" sz="1200" b="0"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Flaws in work health and safety management system</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Lack of training and no accountability or responsibility of management to develop and maintain a safety system.</a:t>
            </a:r>
          </a:p>
          <a:p>
            <a:pPr marL="0" lvl="0" indent="0">
              <a:buFont typeface="+mj-lt"/>
              <a:buNone/>
            </a:pPr>
            <a:endParaRPr lang="en-AU" sz="1200" b="0"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Flaws in system auditing</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Failure to audit and inspect the structure of debris pit</a:t>
            </a:r>
          </a:p>
          <a:p>
            <a:pPr marL="0" lvl="0" indent="0">
              <a:buFont typeface="+mj-lt"/>
              <a:buNone/>
            </a:pPr>
            <a:endParaRPr lang="en-AU" sz="1200" b="0" i="1"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Economic/reward pressures compromising safety</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It was argued that the costs involved in removing debris tips may have led to job losses.</a:t>
            </a:r>
          </a:p>
          <a:p>
            <a:pPr marL="0" lvl="0" indent="0">
              <a:buFont typeface="+mj-lt"/>
              <a:buNone/>
            </a:pPr>
            <a:endParaRPr lang="en-AU" sz="1200" b="0" i="1"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Failures in regulatory oversight</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Role of the Inspectorate was only focused on mining underground.</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No legislative imperative to inspect or manage debris pits. </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Little technical knowledge and no requirement to undertake risk management of debris pits.</a:t>
            </a:r>
          </a:p>
          <a:p>
            <a:pPr marL="285750" lvl="0" indent="-285750">
              <a:buFont typeface="Arial" panose="020B0604020202020204" pitchFamily="34" charset="0"/>
              <a:buChar char="•"/>
            </a:pPr>
            <a:endParaRPr lang="en-AU" sz="1200" b="0"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Worker, consultant and supervisor concerns prior to Incident </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Failure by the engineers to communicate with staff or around attendances or concerns raised.</a:t>
            </a:r>
          </a:p>
          <a:p>
            <a:pPr marL="0" lvl="0" indent="0">
              <a:buFont typeface="+mj-lt"/>
              <a:buNone/>
            </a:pPr>
            <a:endParaRPr lang="en-AU" sz="1200" b="0"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Poor management/worker communication/trust</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Evidence of failure to share information on concerns or relevant incidents from local borough and workers</a:t>
            </a:r>
          </a:p>
          <a:p>
            <a:pPr marL="0" lvl="0" indent="0">
              <a:buFont typeface="+mj-lt"/>
              <a:buNone/>
            </a:pPr>
            <a:endParaRPr lang="en-AU" sz="1200" b="0" kern="1200" dirty="0">
              <a:solidFill>
                <a:schemeClr val="tx1"/>
              </a:solidFill>
              <a:effectLst/>
              <a:latin typeface="+mn-lt"/>
              <a:ea typeface="+mn-ea"/>
              <a:cs typeface="Arial" panose="020B0604020202020204" pitchFamily="34" charset="0"/>
            </a:endParaRPr>
          </a:p>
          <a:p>
            <a:pPr marL="0" lvl="0" indent="0">
              <a:buFont typeface="+mj-lt"/>
              <a:buNone/>
            </a:pPr>
            <a:r>
              <a:rPr lang="en-AU" sz="1200" b="0" i="1" kern="1200" dirty="0">
                <a:solidFill>
                  <a:schemeClr val="tx1"/>
                </a:solidFill>
                <a:effectLst/>
                <a:latin typeface="+mn-lt"/>
                <a:ea typeface="+mn-ea"/>
                <a:cs typeface="Arial" panose="020B0604020202020204" pitchFamily="34" charset="0"/>
              </a:rPr>
              <a:t>Flaws in emergency procedures/resources</a:t>
            </a:r>
          </a:p>
          <a:p>
            <a:pPr marL="285750" lvl="0" indent="-285750">
              <a:buFont typeface="Arial" panose="020B0604020202020204" pitchFamily="34" charset="0"/>
              <a:buChar char="•"/>
            </a:pPr>
            <a:r>
              <a:rPr lang="en-AU" sz="1200" b="0" kern="1200" dirty="0">
                <a:solidFill>
                  <a:schemeClr val="tx1"/>
                </a:solidFill>
                <a:effectLst/>
                <a:latin typeface="+mn-lt"/>
                <a:ea typeface="+mn-ea"/>
                <a:cs typeface="Arial" panose="020B0604020202020204" pitchFamily="34" charset="0"/>
              </a:rPr>
              <a:t>Poor communication systems on site negated possibility of last minute warning being given to Aberfan village. </a:t>
            </a:r>
          </a:p>
          <a:p>
            <a:pPr marL="0" lvl="0" indent="0">
              <a:buFont typeface="+mj-lt"/>
              <a:buNone/>
            </a:pPr>
            <a:endParaRPr lang="en-AU" sz="1200" b="1" kern="1200" dirty="0">
              <a:solidFill>
                <a:schemeClr val="tx1"/>
              </a:solidFill>
              <a:effectLst/>
              <a:latin typeface="+mn-lt"/>
              <a:ea typeface="+mn-ea"/>
              <a:cs typeface="Arial" panose="020B0604020202020204" pitchFamily="34" charset="0"/>
            </a:endParaRPr>
          </a:p>
          <a:p>
            <a:r>
              <a:rPr lang="en-US" sz="1200" b="1" u="sng" kern="1200" dirty="0">
                <a:solidFill>
                  <a:schemeClr val="tx1"/>
                </a:solidFill>
                <a:effectLst/>
                <a:latin typeface="+mn-lt"/>
                <a:ea typeface="+mn-ea"/>
                <a:cs typeface="Arial" panose="020B0604020202020204" pitchFamily="34" charset="0"/>
              </a:rPr>
              <a:t>References:</a:t>
            </a:r>
            <a:endParaRPr lang="en-AU" sz="1200" b="1" u="sng"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http://aberfan.walesonline.co.uk/</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u="none" strike="noStrike" kern="1200" dirty="0">
                <a:solidFill>
                  <a:schemeClr val="tx1"/>
                </a:solidFill>
                <a:effectLst/>
                <a:latin typeface="+mn-lt"/>
                <a:ea typeface="+mn-ea"/>
                <a:cs typeface="Arial" panose="020B0604020202020204" pitchFamily="34" charset="0"/>
                <a:hlinkClick r:id="rId5"/>
              </a:rPr>
              <a:t>http://www.mineaccidents.com.au/mine-accident/119/aberfan-disaster-1966</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Source: Aberfan Tribunal Report</a:t>
            </a:r>
            <a:endParaRPr lang="en-AU" sz="1200" kern="1200" dirty="0">
              <a:solidFill>
                <a:schemeClr val="tx1"/>
              </a:solidFill>
              <a:effectLst/>
              <a:latin typeface="+mn-lt"/>
              <a:ea typeface="+mn-ea"/>
              <a:cs typeface="Arial" panose="020B0604020202020204" pitchFamily="34" charset="0"/>
            </a:endParaRPr>
          </a:p>
          <a:p>
            <a:pPr marL="285750" indent="-285750">
              <a:buFont typeface="Arial" panose="020B0604020202020204" pitchFamily="34" charset="0"/>
              <a:buChar char="•"/>
            </a:pPr>
            <a:r>
              <a:rPr lang="en-US" sz="1200" kern="1200" dirty="0">
                <a:solidFill>
                  <a:schemeClr val="tx1"/>
                </a:solidFill>
                <a:effectLst/>
                <a:latin typeface="+mn-lt"/>
                <a:ea typeface="+mn-ea"/>
                <a:cs typeface="Arial" panose="020B0604020202020204" pitchFamily="34" charset="0"/>
              </a:rPr>
              <a:t>Additional material: “Drift into Failure” Sidney Dekker (2011)</a:t>
            </a:r>
            <a:endParaRPr lang="en-AU" sz="1200" kern="1200" dirty="0">
              <a:solidFill>
                <a:schemeClr val="tx1"/>
              </a:solidFill>
              <a:effectLst/>
              <a:latin typeface="+mn-lt"/>
              <a:ea typeface="+mn-ea"/>
              <a:cs typeface="Arial" panose="020B0604020202020204" pitchFamily="34" charset="0"/>
            </a:endParaRPr>
          </a:p>
          <a:p>
            <a:endParaRPr lang="en-AU" sz="1200" dirty="0">
              <a:latin typeface="+mn-lt"/>
            </a:endParaRPr>
          </a:p>
          <a:p>
            <a:endParaRPr lang="en-AU" sz="1200" dirty="0">
              <a:latin typeface="+mn-lt"/>
            </a:endParaRPr>
          </a:p>
          <a:p>
            <a:endParaRPr lang="en-AU" sz="1200" dirty="0">
              <a:latin typeface="+mn-lt"/>
            </a:endParaRPr>
          </a:p>
          <a:p>
            <a:endParaRPr lang="en-AU" dirty="0"/>
          </a:p>
        </p:txBody>
      </p:sp>
    </p:spTree>
    <p:extLst>
      <p:ext uri="{BB962C8B-B14F-4D97-AF65-F5344CB8AC3E}">
        <p14:creationId xmlns:p14="http://schemas.microsoft.com/office/powerpoint/2010/main" val="106023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28109-72B2-4C6A-9469-58B48D259027}"/>
              </a:ext>
            </a:extLst>
          </p:cNvPr>
          <p:cNvSpPr>
            <a:spLocks noGrp="1"/>
          </p:cNvSpPr>
          <p:nvPr>
            <p:ph type="dt" idx="10"/>
          </p:nvPr>
        </p:nvSpPr>
        <p:spPr/>
        <p:txBody>
          <a:bodyPr/>
          <a:lstStyle/>
          <a:p>
            <a:endParaRPr lang="en-AU"/>
          </a:p>
        </p:txBody>
      </p:sp>
      <p:sp>
        <p:nvSpPr>
          <p:cNvPr id="3" name="Slide Number Placeholder 2">
            <a:extLst>
              <a:ext uri="{FF2B5EF4-FFF2-40B4-BE49-F238E27FC236}">
                <a16:creationId xmlns:a16="http://schemas.microsoft.com/office/drawing/2014/main" id="{CCCB95B4-2934-477E-8E49-CDF09CCCA997}"/>
              </a:ext>
            </a:extLst>
          </p:cNvPr>
          <p:cNvSpPr>
            <a:spLocks noGrp="1"/>
          </p:cNvSpPr>
          <p:nvPr>
            <p:ph type="sldNum" sz="quarter" idx="11"/>
          </p:nvPr>
        </p:nvSpPr>
        <p:spPr/>
        <p:txBody>
          <a:bodyPr/>
          <a:lstStyle/>
          <a:p>
            <a:fld id="{0EF05BAA-92F6-4DEA-A832-E4B15A2F525C}" type="slidenum">
              <a:rPr lang="en-AU" smtClean="0"/>
              <a:t>9</a:t>
            </a:fld>
            <a:endParaRPr lang="en-AU"/>
          </a:p>
        </p:txBody>
      </p:sp>
      <p:sp>
        <p:nvSpPr>
          <p:cNvPr id="4" name="Notes Placeholder 3">
            <a:extLst>
              <a:ext uri="{FF2B5EF4-FFF2-40B4-BE49-F238E27FC236}">
                <a16:creationId xmlns:a16="http://schemas.microsoft.com/office/drawing/2014/main" id="{F0418C28-BA58-48DA-9A14-B57FD769FEB9}"/>
              </a:ext>
            </a:extLst>
          </p:cNvPr>
          <p:cNvSpPr>
            <a:spLocks noGrp="1"/>
          </p:cNvSpPr>
          <p:nvPr>
            <p:ph type="body" idx="1"/>
          </p:nvPr>
        </p:nvSpPr>
        <p:spPr/>
        <p:txBody>
          <a:bodyPr/>
          <a:lstStyle/>
          <a:p>
            <a:r>
              <a:rPr lang="en-AU" dirty="0"/>
              <a:t>See notes on first Aberfan slide</a:t>
            </a:r>
          </a:p>
        </p:txBody>
      </p:sp>
    </p:spTree>
    <p:extLst>
      <p:ext uri="{BB962C8B-B14F-4D97-AF65-F5344CB8AC3E}">
        <p14:creationId xmlns:p14="http://schemas.microsoft.com/office/powerpoint/2010/main" val="2648224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9"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6"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15" name="Picture 14">
            <a:extLst>
              <a:ext uri="{FF2B5EF4-FFF2-40B4-BE49-F238E27FC236}">
                <a16:creationId xmlns:a16="http://schemas.microsoft.com/office/drawing/2014/main" id="{1F757358-1335-4B9E-ABE8-0A8B4B7D5EF3}"/>
              </a:ext>
            </a:extLst>
          </p:cNvPr>
          <p:cNvPicPr>
            <a:picLocks noChangeAspect="1"/>
          </p:cNvPicPr>
          <p:nvPr userDrawn="1"/>
        </p:nvPicPr>
        <p:blipFill>
          <a:blip r:embed="rId2"/>
          <a:stretch>
            <a:fillRect/>
          </a:stretch>
        </p:blipFill>
        <p:spPr>
          <a:xfrm>
            <a:off x="6743527" y="1644551"/>
            <a:ext cx="6153150" cy="5429250"/>
          </a:xfrm>
          <a:prstGeom prst="rect">
            <a:avLst/>
          </a:prstGeom>
        </p:spPr>
      </p:pic>
    </p:spTree>
    <p:extLst>
      <p:ext uri="{BB962C8B-B14F-4D97-AF65-F5344CB8AC3E}">
        <p14:creationId xmlns:p14="http://schemas.microsoft.com/office/powerpoint/2010/main" val="79998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0">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4" name="Picture 3">
            <a:extLst>
              <a:ext uri="{FF2B5EF4-FFF2-40B4-BE49-F238E27FC236}">
                <a16:creationId xmlns:a16="http://schemas.microsoft.com/office/drawing/2014/main" id="{C3F4E670-E6F5-47DD-B23D-F8DD438B408B}"/>
              </a:ext>
            </a:extLst>
          </p:cNvPr>
          <p:cNvPicPr>
            <a:picLocks noChangeAspect="1"/>
          </p:cNvPicPr>
          <p:nvPr userDrawn="1"/>
        </p:nvPicPr>
        <p:blipFill>
          <a:blip r:embed="rId2"/>
          <a:stretch>
            <a:fillRect/>
          </a:stretch>
        </p:blipFill>
        <p:spPr>
          <a:xfrm>
            <a:off x="7105479" y="1652864"/>
            <a:ext cx="5429250" cy="5429250"/>
          </a:xfrm>
          <a:prstGeom prst="rect">
            <a:avLst/>
          </a:prstGeom>
        </p:spPr>
      </p:pic>
    </p:spTree>
    <p:extLst>
      <p:ext uri="{BB962C8B-B14F-4D97-AF65-F5344CB8AC3E}">
        <p14:creationId xmlns:p14="http://schemas.microsoft.com/office/powerpoint/2010/main" val="421176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03762"/>
            <a:ext cx="10515600" cy="3106202"/>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838200" y="3538847"/>
            <a:ext cx="10515600" cy="171895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636981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536022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22514"/>
            <a:ext cx="10515600" cy="4039961"/>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0" y="4589464"/>
            <a:ext cx="10515600" cy="1158194"/>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24261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838199" y="1825625"/>
            <a:ext cx="5230091" cy="3933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230091" cy="3933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1645518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183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183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934367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1521893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1936558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472706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E81C039F-EAF2-2A4A-8D67-289CF6B2F953}" type="slidenum">
              <a:rPr lang="en-US" smtClean="0"/>
              <a:t>‹#›</a:t>
            </a:fld>
            <a:endParaRPr lang="en-US"/>
          </a:p>
        </p:txBody>
      </p:sp>
    </p:spTree>
    <p:extLst>
      <p:ext uri="{BB962C8B-B14F-4D97-AF65-F5344CB8AC3E}">
        <p14:creationId xmlns:p14="http://schemas.microsoft.com/office/powerpoint/2010/main" val="124058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8"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9"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10"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3" name="Picture 2">
            <a:extLst>
              <a:ext uri="{FF2B5EF4-FFF2-40B4-BE49-F238E27FC236}">
                <a16:creationId xmlns:a16="http://schemas.microsoft.com/office/drawing/2014/main" id="{EBA507DC-05B5-47B9-8053-B68E1D2A676B}"/>
              </a:ext>
            </a:extLst>
          </p:cNvPr>
          <p:cNvPicPr>
            <a:picLocks noChangeAspect="1"/>
          </p:cNvPicPr>
          <p:nvPr userDrawn="1"/>
        </p:nvPicPr>
        <p:blipFill>
          <a:blip r:embed="rId2"/>
          <a:stretch>
            <a:fillRect/>
          </a:stretch>
        </p:blipFill>
        <p:spPr>
          <a:xfrm>
            <a:off x="6743529" y="1644551"/>
            <a:ext cx="6153150" cy="5429250"/>
          </a:xfrm>
          <a:prstGeom prst="rect">
            <a:avLst/>
          </a:prstGeom>
        </p:spPr>
      </p:pic>
    </p:spTree>
    <p:extLst>
      <p:ext uri="{BB962C8B-B14F-4D97-AF65-F5344CB8AC3E}">
        <p14:creationId xmlns:p14="http://schemas.microsoft.com/office/powerpoint/2010/main" val="245734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title 1">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12"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DFD8735C-8029-4529-B760-6B44D1C50CFC}"/>
              </a:ext>
            </a:extLst>
          </p:cNvPr>
          <p:cNvPicPr>
            <a:picLocks noChangeAspect="1"/>
          </p:cNvPicPr>
          <p:nvPr userDrawn="1"/>
        </p:nvPicPr>
        <p:blipFill>
          <a:blip r:embed="rId2"/>
          <a:stretch>
            <a:fillRect/>
          </a:stretch>
        </p:blipFill>
        <p:spPr>
          <a:xfrm>
            <a:off x="6743529" y="1643782"/>
            <a:ext cx="6153150" cy="5429250"/>
          </a:xfrm>
          <a:prstGeom prst="rect">
            <a:avLst/>
          </a:prstGeom>
        </p:spPr>
      </p:pic>
    </p:spTree>
    <p:extLst>
      <p:ext uri="{BB962C8B-B14F-4D97-AF65-F5344CB8AC3E}">
        <p14:creationId xmlns:p14="http://schemas.microsoft.com/office/powerpoint/2010/main" val="10286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title 2">
    <p:spTree>
      <p:nvGrpSpPr>
        <p:cNvPr id="1" name=""/>
        <p:cNvGrpSpPr/>
        <p:nvPr/>
      </p:nvGrpSpPr>
      <p:grpSpPr>
        <a:xfrm>
          <a:off x="0" y="0"/>
          <a:ext cx="0" cy="0"/>
          <a:chOff x="0" y="0"/>
          <a:chExt cx="0" cy="0"/>
        </a:xfrm>
      </p:grpSpPr>
      <p:sp>
        <p:nvSpPr>
          <p:cNvPr id="13"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14"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15"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5DB084B9-73DB-46F3-A5F0-B0971FB323CC}"/>
              </a:ext>
            </a:extLst>
          </p:cNvPr>
          <p:cNvPicPr>
            <a:picLocks noChangeAspect="1"/>
          </p:cNvPicPr>
          <p:nvPr userDrawn="1"/>
        </p:nvPicPr>
        <p:blipFill>
          <a:blip r:embed="rId2"/>
          <a:stretch>
            <a:fillRect/>
          </a:stretch>
        </p:blipFill>
        <p:spPr>
          <a:xfrm>
            <a:off x="6743527" y="1643778"/>
            <a:ext cx="6153150" cy="5429250"/>
          </a:xfrm>
          <a:prstGeom prst="rect">
            <a:avLst/>
          </a:prstGeom>
        </p:spPr>
      </p:pic>
    </p:spTree>
    <p:extLst>
      <p:ext uri="{BB962C8B-B14F-4D97-AF65-F5344CB8AC3E}">
        <p14:creationId xmlns:p14="http://schemas.microsoft.com/office/powerpoint/2010/main" val="1087236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title 3">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12"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4D67DD22-5978-43E7-8938-3734E53FC7F3}"/>
              </a:ext>
            </a:extLst>
          </p:cNvPr>
          <p:cNvPicPr>
            <a:picLocks noChangeAspect="1"/>
          </p:cNvPicPr>
          <p:nvPr userDrawn="1"/>
        </p:nvPicPr>
        <p:blipFill>
          <a:blip r:embed="rId2"/>
          <a:stretch>
            <a:fillRect/>
          </a:stretch>
        </p:blipFill>
        <p:spPr>
          <a:xfrm>
            <a:off x="6743527" y="1644551"/>
            <a:ext cx="6153150" cy="5429250"/>
          </a:xfrm>
          <a:prstGeom prst="rect">
            <a:avLst/>
          </a:prstGeom>
        </p:spPr>
      </p:pic>
    </p:spTree>
    <p:extLst>
      <p:ext uri="{BB962C8B-B14F-4D97-AF65-F5344CB8AC3E}">
        <p14:creationId xmlns:p14="http://schemas.microsoft.com/office/powerpoint/2010/main" val="244511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title 4">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8"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DE53DC5A-29BF-4460-A03D-DD190FD5ED64}"/>
              </a:ext>
            </a:extLst>
          </p:cNvPr>
          <p:cNvPicPr>
            <a:picLocks noChangeAspect="1"/>
          </p:cNvPicPr>
          <p:nvPr userDrawn="1"/>
        </p:nvPicPr>
        <p:blipFill>
          <a:blip r:embed="rId2"/>
          <a:stretch>
            <a:fillRect/>
          </a:stretch>
        </p:blipFill>
        <p:spPr>
          <a:xfrm>
            <a:off x="6743527" y="1644551"/>
            <a:ext cx="6153150" cy="5429250"/>
          </a:xfrm>
          <a:prstGeom prst="rect">
            <a:avLst/>
          </a:prstGeom>
        </p:spPr>
      </p:pic>
    </p:spTree>
    <p:extLst>
      <p:ext uri="{BB962C8B-B14F-4D97-AF65-F5344CB8AC3E}">
        <p14:creationId xmlns:p14="http://schemas.microsoft.com/office/powerpoint/2010/main" val="1369639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title 5">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8"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7605BF42-E8E5-4EAB-94ED-1BDB7EB9FF6C}"/>
              </a:ext>
            </a:extLst>
          </p:cNvPr>
          <p:cNvPicPr>
            <a:picLocks noChangeAspect="1"/>
          </p:cNvPicPr>
          <p:nvPr userDrawn="1"/>
        </p:nvPicPr>
        <p:blipFill>
          <a:blip r:embed="rId2"/>
          <a:stretch>
            <a:fillRect/>
          </a:stretch>
        </p:blipFill>
        <p:spPr>
          <a:xfrm>
            <a:off x="6602211" y="1686964"/>
            <a:ext cx="6153150" cy="5429250"/>
          </a:xfrm>
          <a:prstGeom prst="rect">
            <a:avLst/>
          </a:prstGeom>
        </p:spPr>
      </p:pic>
    </p:spTree>
    <p:extLst>
      <p:ext uri="{BB962C8B-B14F-4D97-AF65-F5344CB8AC3E}">
        <p14:creationId xmlns:p14="http://schemas.microsoft.com/office/powerpoint/2010/main" val="652805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title 6">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8"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4" name="Picture 3">
            <a:extLst>
              <a:ext uri="{FF2B5EF4-FFF2-40B4-BE49-F238E27FC236}">
                <a16:creationId xmlns:a16="http://schemas.microsoft.com/office/drawing/2014/main" id="{51FC6EA2-32B6-4FFB-9E1D-5B18EF4DF45F}"/>
              </a:ext>
            </a:extLst>
          </p:cNvPr>
          <p:cNvPicPr>
            <a:picLocks noChangeAspect="1"/>
          </p:cNvPicPr>
          <p:nvPr userDrawn="1"/>
        </p:nvPicPr>
        <p:blipFill>
          <a:blip r:embed="rId2"/>
          <a:stretch>
            <a:fillRect/>
          </a:stretch>
        </p:blipFill>
        <p:spPr>
          <a:xfrm>
            <a:off x="7097164" y="1699679"/>
            <a:ext cx="5429250" cy="5429250"/>
          </a:xfrm>
          <a:prstGeom prst="rect">
            <a:avLst/>
          </a:prstGeom>
        </p:spPr>
      </p:pic>
    </p:spTree>
    <p:extLst>
      <p:ext uri="{BB962C8B-B14F-4D97-AF65-F5344CB8AC3E}">
        <p14:creationId xmlns:p14="http://schemas.microsoft.com/office/powerpoint/2010/main" val="331884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title 7">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8"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880A6645-6487-4E61-9F80-7CBEF47584FE}"/>
              </a:ext>
            </a:extLst>
          </p:cNvPr>
          <p:cNvPicPr>
            <a:picLocks noChangeAspect="1"/>
          </p:cNvPicPr>
          <p:nvPr userDrawn="1"/>
        </p:nvPicPr>
        <p:blipFill>
          <a:blip r:embed="rId2"/>
          <a:stretch>
            <a:fillRect/>
          </a:stretch>
        </p:blipFill>
        <p:spPr>
          <a:xfrm>
            <a:off x="7105476" y="1644551"/>
            <a:ext cx="5429250" cy="5429250"/>
          </a:xfrm>
          <a:prstGeom prst="rect">
            <a:avLst/>
          </a:prstGeom>
        </p:spPr>
      </p:pic>
    </p:spTree>
    <p:extLst>
      <p:ext uri="{BB962C8B-B14F-4D97-AF65-F5344CB8AC3E}">
        <p14:creationId xmlns:p14="http://schemas.microsoft.com/office/powerpoint/2010/main" val="3794156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title 8">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8"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8EBF1B5A-F500-4B83-B798-CE9C1EA20A58}"/>
              </a:ext>
            </a:extLst>
          </p:cNvPr>
          <p:cNvPicPr>
            <a:picLocks noChangeAspect="1"/>
          </p:cNvPicPr>
          <p:nvPr userDrawn="1"/>
        </p:nvPicPr>
        <p:blipFill>
          <a:blip r:embed="rId2"/>
          <a:stretch>
            <a:fillRect/>
          </a:stretch>
        </p:blipFill>
        <p:spPr>
          <a:xfrm>
            <a:off x="7105477" y="1644551"/>
            <a:ext cx="5429250" cy="5429250"/>
          </a:xfrm>
          <a:prstGeom prst="rect">
            <a:avLst/>
          </a:prstGeom>
        </p:spPr>
      </p:pic>
    </p:spTree>
    <p:extLst>
      <p:ext uri="{BB962C8B-B14F-4D97-AF65-F5344CB8AC3E}">
        <p14:creationId xmlns:p14="http://schemas.microsoft.com/office/powerpoint/2010/main" val="3637300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title 9">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8"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1B40D21F-208B-4614-971C-3A7211272F20}"/>
              </a:ext>
            </a:extLst>
          </p:cNvPr>
          <p:cNvPicPr>
            <a:picLocks noChangeAspect="1"/>
          </p:cNvPicPr>
          <p:nvPr userDrawn="1"/>
        </p:nvPicPr>
        <p:blipFill>
          <a:blip r:embed="rId2"/>
          <a:stretch>
            <a:fillRect/>
          </a:stretch>
        </p:blipFill>
        <p:spPr>
          <a:xfrm>
            <a:off x="7221855" y="1644551"/>
            <a:ext cx="5429250" cy="5429250"/>
          </a:xfrm>
          <a:prstGeom prst="rect">
            <a:avLst/>
          </a:prstGeom>
        </p:spPr>
      </p:pic>
    </p:spTree>
    <p:extLst>
      <p:ext uri="{BB962C8B-B14F-4D97-AF65-F5344CB8AC3E}">
        <p14:creationId xmlns:p14="http://schemas.microsoft.com/office/powerpoint/2010/main" val="2393903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title 10">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solidFill>
                  <a:srgbClr val="0A7CB9"/>
                </a:solidFill>
              </a:defRPr>
            </a:lvl1pPr>
          </a:lstStyle>
          <a:p>
            <a:pPr lvl="0"/>
            <a:r>
              <a:rPr lang="en-US" dirty="0"/>
              <a:t>Speaker/presenter</a:t>
            </a:r>
          </a:p>
        </p:txBody>
      </p:sp>
      <p:sp>
        <p:nvSpPr>
          <p:cNvPr id="7"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solidFill>
                  <a:srgbClr val="0A7CB9"/>
                </a:solidFill>
              </a:defRPr>
            </a:lvl1pPr>
          </a:lstStyle>
          <a:p>
            <a:pPr lvl="0"/>
            <a:r>
              <a:rPr lang="en-US" dirty="0"/>
              <a:t>Date (if required)</a:t>
            </a:r>
          </a:p>
        </p:txBody>
      </p:sp>
      <p:sp>
        <p:nvSpPr>
          <p:cNvPr id="8"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solidFill>
                  <a:srgbClr val="0A7CB9"/>
                </a:solidFill>
              </a:defRPr>
            </a:lvl1pPr>
          </a:lstStyle>
          <a:p>
            <a:pPr lvl="0"/>
            <a:r>
              <a:rPr lang="en-US" dirty="0"/>
              <a:t>TITLE OF PRESENTATION</a:t>
            </a:r>
          </a:p>
        </p:txBody>
      </p:sp>
      <p:pic>
        <p:nvPicPr>
          <p:cNvPr id="3" name="Picture 2">
            <a:extLst>
              <a:ext uri="{FF2B5EF4-FFF2-40B4-BE49-F238E27FC236}">
                <a16:creationId xmlns:a16="http://schemas.microsoft.com/office/drawing/2014/main" id="{8B2E8609-4AD1-49EC-A81B-2174E83164D9}"/>
              </a:ext>
            </a:extLst>
          </p:cNvPr>
          <p:cNvPicPr>
            <a:picLocks noChangeAspect="1"/>
          </p:cNvPicPr>
          <p:nvPr userDrawn="1"/>
        </p:nvPicPr>
        <p:blipFill>
          <a:blip r:embed="rId2"/>
          <a:stretch>
            <a:fillRect/>
          </a:stretch>
        </p:blipFill>
        <p:spPr>
          <a:xfrm>
            <a:off x="7105477" y="1644551"/>
            <a:ext cx="5429250" cy="5429250"/>
          </a:xfrm>
          <a:prstGeom prst="rect">
            <a:avLst/>
          </a:prstGeom>
        </p:spPr>
      </p:pic>
    </p:spTree>
    <p:extLst>
      <p:ext uri="{BB962C8B-B14F-4D97-AF65-F5344CB8AC3E}">
        <p14:creationId xmlns:p14="http://schemas.microsoft.com/office/powerpoint/2010/main" val="308867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5" name="Picture 4">
            <a:extLst>
              <a:ext uri="{FF2B5EF4-FFF2-40B4-BE49-F238E27FC236}">
                <a16:creationId xmlns:a16="http://schemas.microsoft.com/office/drawing/2014/main" id="{EC4608EA-4847-4EA1-A231-34D55D1949AE}"/>
              </a:ext>
            </a:extLst>
          </p:cNvPr>
          <p:cNvPicPr>
            <a:picLocks noChangeAspect="1"/>
          </p:cNvPicPr>
          <p:nvPr userDrawn="1"/>
        </p:nvPicPr>
        <p:blipFill>
          <a:blip r:embed="rId2"/>
          <a:stretch>
            <a:fillRect/>
          </a:stretch>
        </p:blipFill>
        <p:spPr>
          <a:xfrm>
            <a:off x="6735214" y="1644551"/>
            <a:ext cx="6153150" cy="5429250"/>
          </a:xfrm>
          <a:prstGeom prst="rect">
            <a:avLst/>
          </a:prstGeom>
        </p:spPr>
      </p:pic>
    </p:spTree>
    <p:extLst>
      <p:ext uri="{BB962C8B-B14F-4D97-AF65-F5344CB8AC3E}">
        <p14:creationId xmlns:p14="http://schemas.microsoft.com/office/powerpoint/2010/main" val="389349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1205551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89828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197279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0" y="4589464"/>
            <a:ext cx="10515600" cy="1063192"/>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2111810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03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03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1732284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1075402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10701166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p:spPr>
        <p:txBody>
          <a:bodyPr/>
          <a:lstStyle>
            <a:lvl1pPr>
              <a:defRPr baseline="0"/>
            </a:lvl1pPr>
          </a:lstStyle>
          <a:p>
            <a:r>
              <a:rPr lang="en-US" dirty="0"/>
              <a:t>Click to insert full slide image</a:t>
            </a:r>
          </a:p>
        </p:txBody>
      </p:sp>
    </p:spTree>
    <p:extLst>
      <p:ext uri="{BB962C8B-B14F-4D97-AF65-F5344CB8AC3E}">
        <p14:creationId xmlns:p14="http://schemas.microsoft.com/office/powerpoint/2010/main" val="275177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1381026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3B327D7-FE10-1A4E-BC75-ED72A21CFBF7}" type="slidenum">
              <a:rPr lang="en-US" smtClean="0"/>
              <a:t>‹#›</a:t>
            </a:fld>
            <a:endParaRPr lang="en-US"/>
          </a:p>
        </p:txBody>
      </p:sp>
    </p:spTree>
    <p:extLst>
      <p:ext uri="{BB962C8B-B14F-4D97-AF65-F5344CB8AC3E}">
        <p14:creationId xmlns:p14="http://schemas.microsoft.com/office/powerpoint/2010/main" val="90447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3" name="Picture 2">
            <a:extLst>
              <a:ext uri="{FF2B5EF4-FFF2-40B4-BE49-F238E27FC236}">
                <a16:creationId xmlns:a16="http://schemas.microsoft.com/office/drawing/2014/main" id="{FE5368A3-25A4-4C2E-BC8F-FB8A0B1C5D07}"/>
              </a:ext>
            </a:extLst>
          </p:cNvPr>
          <p:cNvPicPr>
            <a:picLocks noChangeAspect="1"/>
          </p:cNvPicPr>
          <p:nvPr userDrawn="1"/>
        </p:nvPicPr>
        <p:blipFill>
          <a:blip r:embed="rId2"/>
          <a:stretch>
            <a:fillRect/>
          </a:stretch>
        </p:blipFill>
        <p:spPr>
          <a:xfrm>
            <a:off x="6743527" y="1644551"/>
            <a:ext cx="6153150" cy="5429250"/>
          </a:xfrm>
          <a:prstGeom prst="rect">
            <a:avLst/>
          </a:prstGeom>
        </p:spPr>
      </p:pic>
    </p:spTree>
    <p:extLst>
      <p:ext uri="{BB962C8B-B14F-4D97-AF65-F5344CB8AC3E}">
        <p14:creationId xmlns:p14="http://schemas.microsoft.com/office/powerpoint/2010/main" val="117646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3" name="Picture 2">
            <a:extLst>
              <a:ext uri="{FF2B5EF4-FFF2-40B4-BE49-F238E27FC236}">
                <a16:creationId xmlns:a16="http://schemas.microsoft.com/office/drawing/2014/main" id="{7A6E53CC-E095-4664-9994-5CB4593A6119}"/>
              </a:ext>
            </a:extLst>
          </p:cNvPr>
          <p:cNvPicPr>
            <a:picLocks noChangeAspect="1"/>
          </p:cNvPicPr>
          <p:nvPr userDrawn="1"/>
        </p:nvPicPr>
        <p:blipFill>
          <a:blip r:embed="rId2"/>
          <a:stretch>
            <a:fillRect/>
          </a:stretch>
        </p:blipFill>
        <p:spPr>
          <a:xfrm>
            <a:off x="6602211" y="1686963"/>
            <a:ext cx="6153150" cy="5429250"/>
          </a:xfrm>
          <a:prstGeom prst="rect">
            <a:avLst/>
          </a:prstGeom>
        </p:spPr>
      </p:pic>
    </p:spTree>
    <p:extLst>
      <p:ext uri="{BB962C8B-B14F-4D97-AF65-F5344CB8AC3E}">
        <p14:creationId xmlns:p14="http://schemas.microsoft.com/office/powerpoint/2010/main" val="35819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6" name="Picture 5">
            <a:extLst>
              <a:ext uri="{FF2B5EF4-FFF2-40B4-BE49-F238E27FC236}">
                <a16:creationId xmlns:a16="http://schemas.microsoft.com/office/drawing/2014/main" id="{FD9EF80A-7EDC-4D3D-97A1-E5C3BD723817}"/>
              </a:ext>
            </a:extLst>
          </p:cNvPr>
          <p:cNvPicPr>
            <a:picLocks noChangeAspect="1"/>
          </p:cNvPicPr>
          <p:nvPr userDrawn="1"/>
        </p:nvPicPr>
        <p:blipFill>
          <a:blip r:embed="rId2"/>
          <a:stretch>
            <a:fillRect/>
          </a:stretch>
        </p:blipFill>
        <p:spPr>
          <a:xfrm>
            <a:off x="7097164" y="1703590"/>
            <a:ext cx="5429250" cy="5429250"/>
          </a:xfrm>
          <a:prstGeom prst="rect">
            <a:avLst/>
          </a:prstGeom>
        </p:spPr>
      </p:pic>
    </p:spTree>
    <p:extLst>
      <p:ext uri="{BB962C8B-B14F-4D97-AF65-F5344CB8AC3E}">
        <p14:creationId xmlns:p14="http://schemas.microsoft.com/office/powerpoint/2010/main" val="161001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7">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4" name="Picture 3">
            <a:extLst>
              <a:ext uri="{FF2B5EF4-FFF2-40B4-BE49-F238E27FC236}">
                <a16:creationId xmlns:a16="http://schemas.microsoft.com/office/drawing/2014/main" id="{5479CED5-A5F0-4CE2-8911-574D1C70E6FB}"/>
              </a:ext>
            </a:extLst>
          </p:cNvPr>
          <p:cNvPicPr>
            <a:picLocks noChangeAspect="1"/>
          </p:cNvPicPr>
          <p:nvPr userDrawn="1"/>
        </p:nvPicPr>
        <p:blipFill>
          <a:blip r:embed="rId2"/>
          <a:stretch>
            <a:fillRect/>
          </a:stretch>
        </p:blipFill>
        <p:spPr>
          <a:xfrm>
            <a:off x="7105477" y="1652864"/>
            <a:ext cx="5429250" cy="5429250"/>
          </a:xfrm>
          <a:prstGeom prst="rect">
            <a:avLst/>
          </a:prstGeom>
        </p:spPr>
      </p:pic>
    </p:spTree>
    <p:extLst>
      <p:ext uri="{BB962C8B-B14F-4D97-AF65-F5344CB8AC3E}">
        <p14:creationId xmlns:p14="http://schemas.microsoft.com/office/powerpoint/2010/main" val="85398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8">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3" name="Picture 2">
            <a:extLst>
              <a:ext uri="{FF2B5EF4-FFF2-40B4-BE49-F238E27FC236}">
                <a16:creationId xmlns:a16="http://schemas.microsoft.com/office/drawing/2014/main" id="{AF2697CB-B5E0-4450-A44A-414CDB17A5BD}"/>
              </a:ext>
            </a:extLst>
          </p:cNvPr>
          <p:cNvPicPr>
            <a:picLocks noChangeAspect="1"/>
          </p:cNvPicPr>
          <p:nvPr userDrawn="1"/>
        </p:nvPicPr>
        <p:blipFill>
          <a:blip r:embed="rId2"/>
          <a:stretch>
            <a:fillRect/>
          </a:stretch>
        </p:blipFill>
        <p:spPr>
          <a:xfrm>
            <a:off x="7221856" y="1652864"/>
            <a:ext cx="5429250" cy="5429250"/>
          </a:xfrm>
          <a:prstGeom prst="rect">
            <a:avLst/>
          </a:prstGeom>
        </p:spPr>
      </p:pic>
    </p:spTree>
    <p:extLst>
      <p:ext uri="{BB962C8B-B14F-4D97-AF65-F5344CB8AC3E}">
        <p14:creationId xmlns:p14="http://schemas.microsoft.com/office/powerpoint/2010/main" val="2393009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9">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737782" y="4359176"/>
            <a:ext cx="5335587" cy="400564"/>
          </a:xfrm>
          <a:prstGeom prst="rect">
            <a:avLst/>
          </a:prstGeom>
        </p:spPr>
        <p:txBody>
          <a:bodyPr/>
          <a:lstStyle>
            <a:lvl1pPr marL="0" indent="0">
              <a:buNone/>
              <a:defRPr sz="2000" b="1"/>
            </a:lvl1pPr>
          </a:lstStyle>
          <a:p>
            <a:pPr lvl="0"/>
            <a:r>
              <a:rPr lang="en-US" dirty="0"/>
              <a:t>Speaker/presenter</a:t>
            </a:r>
          </a:p>
        </p:txBody>
      </p:sp>
      <p:sp>
        <p:nvSpPr>
          <p:cNvPr id="8" name="Text Placeholder 2"/>
          <p:cNvSpPr>
            <a:spLocks noGrp="1"/>
          </p:cNvSpPr>
          <p:nvPr>
            <p:ph type="body" sz="quarter" idx="12" hasCustomPrompt="1"/>
          </p:nvPr>
        </p:nvSpPr>
        <p:spPr>
          <a:xfrm>
            <a:off x="737782" y="4791009"/>
            <a:ext cx="5335587" cy="400564"/>
          </a:xfrm>
          <a:prstGeom prst="rect">
            <a:avLst/>
          </a:prstGeom>
        </p:spPr>
        <p:txBody>
          <a:bodyPr/>
          <a:lstStyle>
            <a:lvl1pPr marL="0" indent="0">
              <a:buNone/>
              <a:defRPr sz="2000" b="1"/>
            </a:lvl1pPr>
          </a:lstStyle>
          <a:p>
            <a:pPr lvl="0"/>
            <a:r>
              <a:rPr lang="en-US" dirty="0"/>
              <a:t>Date (</a:t>
            </a:r>
            <a:r>
              <a:rPr lang="en-US"/>
              <a:t>if required)</a:t>
            </a:r>
            <a:endParaRPr lang="en-US" dirty="0"/>
          </a:p>
        </p:txBody>
      </p:sp>
      <p:sp>
        <p:nvSpPr>
          <p:cNvPr id="9" name="Text Placeholder 5"/>
          <p:cNvSpPr>
            <a:spLocks noGrp="1"/>
          </p:cNvSpPr>
          <p:nvPr>
            <p:ph type="body" sz="quarter" idx="13" hasCustomPrompt="1"/>
          </p:nvPr>
        </p:nvSpPr>
        <p:spPr>
          <a:xfrm>
            <a:off x="737782" y="1585591"/>
            <a:ext cx="5776912" cy="1846377"/>
          </a:xfrm>
          <a:prstGeom prst="rect">
            <a:avLst/>
          </a:prstGeom>
        </p:spPr>
        <p:txBody>
          <a:bodyPr/>
          <a:lstStyle>
            <a:lvl1pPr marL="0" indent="0">
              <a:buNone/>
              <a:defRPr sz="4400" b="1" baseline="0"/>
            </a:lvl1pPr>
          </a:lstStyle>
          <a:p>
            <a:pPr lvl="0"/>
            <a:r>
              <a:rPr lang="en-US" dirty="0"/>
              <a:t>TITLE OF PRESENTATION</a:t>
            </a:r>
          </a:p>
        </p:txBody>
      </p:sp>
      <p:pic>
        <p:nvPicPr>
          <p:cNvPr id="3" name="Picture 2">
            <a:extLst>
              <a:ext uri="{FF2B5EF4-FFF2-40B4-BE49-F238E27FC236}">
                <a16:creationId xmlns:a16="http://schemas.microsoft.com/office/drawing/2014/main" id="{BCD933CE-D79B-4E77-AB45-224F9611E028}"/>
              </a:ext>
            </a:extLst>
          </p:cNvPr>
          <p:cNvPicPr>
            <a:picLocks noChangeAspect="1"/>
          </p:cNvPicPr>
          <p:nvPr userDrawn="1"/>
        </p:nvPicPr>
        <p:blipFill>
          <a:blip r:embed="rId2"/>
          <a:stretch>
            <a:fillRect/>
          </a:stretch>
        </p:blipFill>
        <p:spPr>
          <a:xfrm>
            <a:off x="7105477" y="1644551"/>
            <a:ext cx="5429250" cy="5429250"/>
          </a:xfrm>
          <a:prstGeom prst="rect">
            <a:avLst/>
          </a:prstGeom>
        </p:spPr>
      </p:pic>
    </p:spTree>
    <p:extLst>
      <p:ext uri="{BB962C8B-B14F-4D97-AF65-F5344CB8AC3E}">
        <p14:creationId xmlns:p14="http://schemas.microsoft.com/office/powerpoint/2010/main" val="420209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4.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4.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A7CB9"/>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55974" y="5979040"/>
            <a:ext cx="786892" cy="786892"/>
          </a:xfrm>
          <a:prstGeom prst="rect">
            <a:avLst/>
          </a:prstGeom>
        </p:spPr>
      </p:pic>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601200" y="751667"/>
            <a:ext cx="1752600" cy="1004075"/>
          </a:xfrm>
          <a:prstGeom prst="rect">
            <a:avLst/>
          </a:prstGeom>
        </p:spPr>
      </p:pic>
    </p:spTree>
    <p:extLst>
      <p:ext uri="{BB962C8B-B14F-4D97-AF65-F5344CB8AC3E}">
        <p14:creationId xmlns:p14="http://schemas.microsoft.com/office/powerpoint/2010/main" val="1297272411"/>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95" r:id="rId6"/>
    <p:sldLayoutId id="2147483696" r:id="rId7"/>
    <p:sldLayoutId id="2147483697" r:id="rId8"/>
    <p:sldLayoutId id="2147483698" r:id="rId9"/>
    <p:sldLayoutId id="2147483699" r:id="rId10"/>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A7CB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8864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E81C039F-EAF2-2A4A-8D67-289CF6B2F953}" type="slidenum">
              <a:rPr lang="en-US" smtClean="0"/>
              <a:pPr/>
              <a:t>‹#›</a:t>
            </a:fld>
            <a:endParaRPr lang="en-US" dirty="0"/>
          </a:p>
        </p:txBody>
      </p:sp>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2101" y="5983628"/>
            <a:ext cx="788399" cy="788399"/>
          </a:xfrm>
          <a:prstGeom prst="rect">
            <a:avLst/>
          </a:prstGeom>
        </p:spPr>
      </p:pic>
    </p:spTree>
    <p:extLst>
      <p:ext uri="{BB962C8B-B14F-4D97-AF65-F5344CB8AC3E}">
        <p14:creationId xmlns:p14="http://schemas.microsoft.com/office/powerpoint/2010/main" val="99142991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p:hf hdr="0" ftr="0" dt="0"/>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6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6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601200" y="751115"/>
            <a:ext cx="1752828" cy="1004206"/>
          </a:xfrm>
          <a:prstGeom prst="rect">
            <a:avLst/>
          </a:prstGeom>
        </p:spPr>
      </p:pic>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42591" y="5983628"/>
            <a:ext cx="788400" cy="788400"/>
          </a:xfrm>
          <a:prstGeom prst="rect">
            <a:avLst/>
          </a:prstGeom>
        </p:spPr>
      </p:pic>
    </p:spTree>
    <p:extLst>
      <p:ext uri="{BB962C8B-B14F-4D97-AF65-F5344CB8AC3E}">
        <p14:creationId xmlns:p14="http://schemas.microsoft.com/office/powerpoint/2010/main" val="2685776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700" r:id="rId6"/>
    <p:sldLayoutId id="2147483704" r:id="rId7"/>
    <p:sldLayoutId id="2147483703" r:id="rId8"/>
    <p:sldLayoutId id="2147483701" r:id="rId9"/>
    <p:sldLayoutId id="2147483702"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Text Placeholder 2"/>
          <p:cNvSpPr>
            <a:spLocks noGrp="1"/>
          </p:cNvSpPr>
          <p:nvPr>
            <p:ph type="body" idx="1"/>
          </p:nvPr>
        </p:nvSpPr>
        <p:spPr>
          <a:xfrm>
            <a:off x="838200" y="1847850"/>
            <a:ext cx="10515600" cy="37448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77166EF0-7828-C546-8826-615E580D6BAD}" type="slidenum">
              <a:rPr lang="en-US" smtClean="0"/>
              <a:pPr/>
              <a:t>‹#›</a:t>
            </a:fld>
            <a:endParaRPr lang="en-US" dirty="0"/>
          </a:p>
        </p:txBody>
      </p:sp>
      <p:pic>
        <p:nvPicPr>
          <p:cNvPr id="11" name="Pictur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2591" y="5983628"/>
            <a:ext cx="788400" cy="788400"/>
          </a:xfrm>
          <a:prstGeom prst="rect">
            <a:avLst/>
          </a:prstGeom>
        </p:spPr>
      </p:pic>
    </p:spTree>
    <p:extLst>
      <p:ext uri="{BB962C8B-B14F-4D97-AF65-F5344CB8AC3E}">
        <p14:creationId xmlns:p14="http://schemas.microsoft.com/office/powerpoint/2010/main" val="18309334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hdr="0" ftr="0" dt="0"/>
  <p:txStyles>
    <p:title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1.xml"/><Relationship Id="rId1" Type="http://schemas.openxmlformats.org/officeDocument/2006/relationships/video" Target="https://www.youtube.com/embed/QPbf532NDTc"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3.xml"/><Relationship Id="rId1" Type="http://schemas.openxmlformats.org/officeDocument/2006/relationships/video" Target="https://www.youtube.com/embed/5A7u6lgl8b0" TargetMode="Externa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1.xml"/><Relationship Id="rId1" Type="http://schemas.openxmlformats.org/officeDocument/2006/relationships/video" Target="https://www.youtube.com/embed/5woCaxXB7Jk" TargetMode="Externa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farm6.staticflickr.com/5066/5577759243_5dbc57ef88_o.jpg" TargetMode="External"/><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17.jpeg"/><Relationship Id="rId5" Type="http://schemas.openxmlformats.org/officeDocument/2006/relationships/hyperlink" Target="https://www.google.com.au/url?sa=i&amp;rct=j&amp;q=&amp;esrc=s&amp;source=imgres&amp;cd=&amp;cad=rja&amp;uact=8&amp;ved=2ahUKEwiXjPbzuMXcAhXIu7wKHb01AoYQjRx6BAgBEAU&amp;url=https://www.tracesmagazine.com.au/2014/07/remembering-the-mt-kembla-mining-disaster-96-candles-ceremony-31-july/&amp;psig=AOvVaw0LipJgimpZIKO-KpOlNROD&amp;ust=1532992682828933" TargetMode="Externa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hyperlink" Target="http://www.beyondblue.org.au/" TargetMode="External"/><Relationship Id="rId2" Type="http://schemas.openxmlformats.org/officeDocument/2006/relationships/notesSlide" Target="../notesSlides/notesSlide40.xml"/><Relationship Id="rId1" Type="http://schemas.openxmlformats.org/officeDocument/2006/relationships/slideLayout" Target="../slideLayouts/slideLayout31.xml"/><Relationship Id="rId4" Type="http://schemas.openxmlformats.org/officeDocument/2006/relationships/hyperlink" Target="http://www.lifeline.org.au/"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hyperlink" Target="http://www.amsj.com.au/" TargetMode="External"/><Relationship Id="rId7" Type="http://schemas.openxmlformats.org/officeDocument/2006/relationships/hyperlink" Target="http://www.safeworkaustralia.gov.au/" TargetMode="External"/><Relationship Id="rId2" Type="http://schemas.openxmlformats.org/officeDocument/2006/relationships/notesSlide" Target="../notesSlides/notesSlide42.xml"/><Relationship Id="rId1" Type="http://schemas.openxmlformats.org/officeDocument/2006/relationships/slideLayout" Target="../slideLayouts/slideLayout31.xml"/><Relationship Id="rId6" Type="http://schemas.openxmlformats.org/officeDocument/2006/relationships/hyperlink" Target="https://www.resourcesandgeoscience.nsw.gov.au/miners-and-explorers/safety-and-health/topics/statutory-functions" TargetMode="External"/><Relationship Id="rId5" Type="http://schemas.openxmlformats.org/officeDocument/2006/relationships/hyperlink" Target="http://www.pikeriverdvd.com/" TargetMode="External"/><Relationship Id="rId4" Type="http://schemas.openxmlformats.org/officeDocument/2006/relationships/hyperlink" Target="http://www.mineaccidents.com.au/"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hyperlink" Target="http://www.beyondblue.org.au/"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hyperlink" Target="http://www.lifeline.org.a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video" Target="https://www.youtube.com/embed/Z-tV9vg0fyo" TargetMode="Externa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43F177D-14FF-41F9-B7C9-C9E4F8DD1AFA}"/>
              </a:ext>
            </a:extLst>
          </p:cNvPr>
          <p:cNvSpPr>
            <a:spLocks noGrp="1"/>
          </p:cNvSpPr>
          <p:nvPr>
            <p:ph type="body" sz="quarter" idx="13"/>
          </p:nvPr>
        </p:nvSpPr>
        <p:spPr>
          <a:xfrm>
            <a:off x="738188" y="1585913"/>
            <a:ext cx="5776912" cy="1846262"/>
          </a:xfrm>
        </p:spPr>
        <p:txBody>
          <a:bodyPr/>
          <a:lstStyle/>
          <a:p>
            <a:r>
              <a:rPr lang="en-US" dirty="0"/>
              <a:t>Learning from disasters</a:t>
            </a:r>
          </a:p>
          <a:p>
            <a:endParaRPr lang="en-US" dirty="0"/>
          </a:p>
        </p:txBody>
      </p:sp>
      <p:sp>
        <p:nvSpPr>
          <p:cNvPr id="6" name="Text Placeholder 10">
            <a:extLst>
              <a:ext uri="{FF2B5EF4-FFF2-40B4-BE49-F238E27FC236}">
                <a16:creationId xmlns:a16="http://schemas.microsoft.com/office/drawing/2014/main" id="{36AEA418-2945-422C-A3EE-2221E154616D}"/>
              </a:ext>
            </a:extLst>
          </p:cNvPr>
          <p:cNvSpPr txBox="1">
            <a:spLocks/>
          </p:cNvSpPr>
          <p:nvPr/>
        </p:nvSpPr>
        <p:spPr>
          <a:xfrm>
            <a:off x="737782" y="2476648"/>
            <a:ext cx="5450112" cy="155648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dirty="0"/>
              <a:t>For practising certificate holders – quarry managers with specified mine restrictions conditions</a:t>
            </a:r>
            <a:br>
              <a:rPr lang="en-AU" dirty="0"/>
            </a:br>
            <a:endParaRPr lang="en-AU" dirty="0"/>
          </a:p>
        </p:txBody>
      </p:sp>
      <p:sp>
        <p:nvSpPr>
          <p:cNvPr id="8" name="Text Placeholder 1">
            <a:extLst>
              <a:ext uri="{FF2B5EF4-FFF2-40B4-BE49-F238E27FC236}">
                <a16:creationId xmlns:a16="http://schemas.microsoft.com/office/drawing/2014/main" id="{E80FCF73-59B4-45E3-9878-306ABA638044}"/>
              </a:ext>
            </a:extLst>
          </p:cNvPr>
          <p:cNvSpPr>
            <a:spLocks noGrp="1"/>
          </p:cNvSpPr>
          <p:nvPr>
            <p:ph type="body" sz="quarter" idx="11"/>
          </p:nvPr>
        </p:nvSpPr>
        <p:spPr>
          <a:xfrm>
            <a:off x="738188" y="4359275"/>
            <a:ext cx="5335587" cy="400050"/>
          </a:xfrm>
        </p:spPr>
        <p:txBody>
          <a:bodyPr/>
          <a:lstStyle/>
          <a:p>
            <a:r>
              <a:rPr lang="en-US" dirty="0"/>
              <a:t>Program 2 – 2 hour session</a:t>
            </a:r>
          </a:p>
        </p:txBody>
      </p:sp>
    </p:spTree>
    <p:extLst>
      <p:ext uri="{BB962C8B-B14F-4D97-AF65-F5344CB8AC3E}">
        <p14:creationId xmlns:p14="http://schemas.microsoft.com/office/powerpoint/2010/main" val="344386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912425" y="532418"/>
            <a:ext cx="10367150" cy="396043"/>
          </a:xfrm>
        </p:spPr>
        <p:txBody>
          <a:bodyPr>
            <a:normAutofit fontScale="90000"/>
          </a:bodyPr>
          <a:lstStyle/>
          <a:p>
            <a:br>
              <a:rPr lang="en-AU" dirty="0">
                <a:solidFill>
                  <a:srgbClr val="2196F3"/>
                </a:solidFill>
              </a:rPr>
            </a:br>
            <a:br>
              <a:rPr lang="en-AU" dirty="0"/>
            </a:br>
            <a:br>
              <a:rPr lang="en-AU" dirty="0"/>
            </a:br>
            <a:endParaRPr lang="en-AU" dirty="0"/>
          </a:p>
        </p:txBody>
      </p:sp>
      <p:sp>
        <p:nvSpPr>
          <p:cNvPr id="6" name="Content Placeholder 2">
            <a:extLst>
              <a:ext uri="{FF2B5EF4-FFF2-40B4-BE49-F238E27FC236}">
                <a16:creationId xmlns:a16="http://schemas.microsoft.com/office/drawing/2014/main" id="{CE4ED5CE-197F-452E-AAAC-236674CF2912}"/>
              </a:ext>
            </a:extLst>
          </p:cNvPr>
          <p:cNvSpPr txBox="1">
            <a:spLocks/>
          </p:cNvSpPr>
          <p:nvPr/>
        </p:nvSpPr>
        <p:spPr>
          <a:xfrm>
            <a:off x="912425" y="1197269"/>
            <a:ext cx="5724499" cy="4778018"/>
          </a:xfrm>
          <a:prstGeom prst="rect">
            <a:avLst/>
          </a:prstGeom>
        </p:spPr>
        <p:txBody>
          <a:bodyPr vert="horz" lIns="0" tIns="0" rIns="0" bIns="0" rtlCol="0">
            <a:normAutofit fontScale="92500" lnSpcReduction="20000"/>
          </a:bodyPr>
          <a:lstStyle>
            <a:lvl1pPr marL="213543" indent="-213543" algn="l" defTabSz="1088502" rtl="0" eaLnBrk="1" latinLnBrk="0" hangingPunct="1">
              <a:spcBef>
                <a:spcPts val="714"/>
              </a:spcBef>
              <a:spcAft>
                <a:spcPts val="714"/>
              </a:spcAft>
              <a:buClr>
                <a:srgbClr val="4B4B4B"/>
              </a:buClr>
              <a:buFont typeface="Arial" pitchFamily="34" charset="0"/>
              <a:buChar char="•"/>
              <a:defRPr lang="en-US" sz="1800" kern="1200" dirty="0" smtClean="0">
                <a:solidFill>
                  <a:srgbClr val="4B4B4B"/>
                </a:solidFill>
                <a:latin typeface="+mn-lt"/>
                <a:ea typeface="+mn-ea"/>
                <a:cs typeface="+mn-cs"/>
              </a:defRPr>
            </a:lvl1pPr>
            <a:lvl2pPr marL="427086" indent="-213543" algn="l" defTabSz="1088502" rtl="0" eaLnBrk="1" latinLnBrk="0" hangingPunct="1">
              <a:spcBef>
                <a:spcPts val="0"/>
              </a:spcBef>
              <a:spcAft>
                <a:spcPts val="357"/>
              </a:spcAft>
              <a:buClr>
                <a:srgbClr val="4B4B4B"/>
              </a:buClr>
              <a:buSzPct val="75000"/>
              <a:buFont typeface="Courier New" pitchFamily="49" charset="0"/>
              <a:buChar char="o"/>
              <a:defRPr lang="en-US" sz="1800" kern="1200" dirty="0" smtClean="0">
                <a:solidFill>
                  <a:srgbClr val="4B4B4B"/>
                </a:solidFill>
                <a:latin typeface="+mn-lt"/>
                <a:ea typeface="+mn-ea"/>
                <a:cs typeface="+mn-cs"/>
              </a:defRPr>
            </a:lvl2pPr>
            <a:lvl3pPr marL="642518" indent="-213543" algn="l" defTabSz="1088502" rtl="0" eaLnBrk="1" latinLnBrk="0" hangingPunct="1">
              <a:spcBef>
                <a:spcPts val="0"/>
              </a:spcBef>
              <a:spcAft>
                <a:spcPts val="357"/>
              </a:spcAft>
              <a:buClr>
                <a:srgbClr val="4B4B4B"/>
              </a:buClr>
              <a:buFont typeface="Calibri" pitchFamily="34" charset="0"/>
              <a:buChar char="–"/>
              <a:defRPr lang="en-US" sz="1800" kern="1200" dirty="0" smtClean="0">
                <a:solidFill>
                  <a:srgbClr val="4B4B4B"/>
                </a:solidFill>
                <a:latin typeface="+mn-lt"/>
                <a:ea typeface="+mn-ea"/>
                <a:cs typeface="+mn-cs"/>
              </a:defRPr>
            </a:lvl3pPr>
            <a:lvl4pPr marL="3780" indent="0" algn="l" defTabSz="1088502" rtl="0" eaLnBrk="1" latinLnBrk="0" hangingPunct="1">
              <a:spcBef>
                <a:spcPts val="1071"/>
              </a:spcBef>
              <a:spcAft>
                <a:spcPts val="1071"/>
              </a:spcAft>
              <a:buClr>
                <a:srgbClr val="4B4B4B"/>
              </a:buClr>
              <a:buFont typeface="Arial" panose="020B0604020202020204" pitchFamily="34" charset="0"/>
              <a:buNone/>
              <a:defRPr sz="2000" b="1" i="1" kern="1200" baseline="0">
                <a:solidFill>
                  <a:schemeClr val="accent1"/>
                </a:solidFill>
                <a:latin typeface="+mn-lt"/>
                <a:ea typeface="+mn-ea"/>
                <a:cs typeface="+mn-cs"/>
              </a:defRPr>
            </a:lvl4pPr>
            <a:lvl5pPr marL="1062045" indent="-211653" algn="l" defTabSz="1088502" rtl="0" eaLnBrk="1" latinLnBrk="0" hangingPunct="1">
              <a:spcBef>
                <a:spcPts val="0"/>
              </a:spcBef>
              <a:spcAft>
                <a:spcPts val="357"/>
              </a:spcAft>
              <a:buClr>
                <a:srgbClr val="4B4B4B"/>
              </a:buClr>
              <a:buFont typeface="Courier New" panose="02070309020205020404" pitchFamily="49" charset="0"/>
              <a:buChar char="o"/>
              <a:defRPr sz="2500" kern="1200" baseline="0">
                <a:solidFill>
                  <a:srgbClr val="4B4B4B"/>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nSpc>
                <a:spcPct val="150000"/>
              </a:lnSpc>
              <a:buNone/>
            </a:pPr>
            <a:r>
              <a:rPr lang="en-AU" sz="2100" b="1" dirty="0"/>
              <a:t>Pattern of failure:</a:t>
            </a:r>
          </a:p>
          <a:p>
            <a:pPr marL="0" indent="0">
              <a:lnSpc>
                <a:spcPct val="150000"/>
              </a:lnSpc>
              <a:buNone/>
            </a:pPr>
            <a:r>
              <a:rPr lang="en-AU" sz="2100" b="1" dirty="0"/>
              <a:t>4. Flaws in work health and safety management system</a:t>
            </a:r>
          </a:p>
          <a:p>
            <a:pPr marL="0" indent="0">
              <a:lnSpc>
                <a:spcPct val="150000"/>
              </a:lnSpc>
              <a:buNone/>
            </a:pPr>
            <a:r>
              <a:rPr lang="en-AU" sz="2100" dirty="0"/>
              <a:t>Lack of training and no accountability or responsibility of management to develop and maintain a safety system.</a:t>
            </a:r>
          </a:p>
          <a:p>
            <a:pPr marL="0" indent="0">
              <a:lnSpc>
                <a:spcPct val="150000"/>
              </a:lnSpc>
              <a:buNone/>
            </a:pPr>
            <a:r>
              <a:rPr lang="en-US" sz="2100" b="1" dirty="0"/>
              <a:t>5. Flaws in system auditing</a:t>
            </a:r>
          </a:p>
          <a:p>
            <a:pPr marL="0" indent="0">
              <a:lnSpc>
                <a:spcPct val="150000"/>
              </a:lnSpc>
              <a:buNone/>
            </a:pPr>
            <a:r>
              <a:rPr lang="en-US" sz="2100" dirty="0"/>
              <a:t>Failure to audit and inspect.</a:t>
            </a:r>
          </a:p>
          <a:p>
            <a:pPr marL="0" indent="0">
              <a:lnSpc>
                <a:spcPct val="150000"/>
              </a:lnSpc>
              <a:buNone/>
            </a:pPr>
            <a:r>
              <a:rPr lang="en-US" sz="2100" b="1" dirty="0"/>
              <a:t>6. Economic/reward pressures compromising safety</a:t>
            </a:r>
          </a:p>
          <a:p>
            <a:pPr marL="0" indent="0">
              <a:lnSpc>
                <a:spcPct val="150000"/>
              </a:lnSpc>
              <a:buNone/>
            </a:pPr>
            <a:r>
              <a:rPr lang="en-US" sz="2100" dirty="0"/>
              <a:t>It was argued that the costs involved in removing debris tips may have undermined worker positions.</a:t>
            </a:r>
          </a:p>
          <a:p>
            <a:endParaRPr lang="en-AU" dirty="0"/>
          </a:p>
        </p:txBody>
      </p:sp>
      <p:pic>
        <p:nvPicPr>
          <p:cNvPr id="7" name="Picture 6">
            <a:extLst>
              <a:ext uri="{FF2B5EF4-FFF2-40B4-BE49-F238E27FC236}">
                <a16:creationId xmlns:a16="http://schemas.microsoft.com/office/drawing/2014/main" id="{EC719B4C-E516-40D0-9D2C-849CAB702527}"/>
              </a:ext>
            </a:extLst>
          </p:cNvPr>
          <p:cNvPicPr>
            <a:picLocks noChangeAspect="1"/>
          </p:cNvPicPr>
          <p:nvPr/>
        </p:nvPicPr>
        <p:blipFill>
          <a:blip r:embed="rId3"/>
          <a:stretch>
            <a:fillRect/>
          </a:stretch>
        </p:blipFill>
        <p:spPr>
          <a:xfrm>
            <a:off x="6870623" y="1819462"/>
            <a:ext cx="5023035" cy="2673551"/>
          </a:xfrm>
          <a:prstGeom prst="rect">
            <a:avLst/>
          </a:prstGeom>
          <a:ln>
            <a:solidFill>
              <a:schemeClr val="tx2"/>
            </a:solidFill>
          </a:ln>
        </p:spPr>
      </p:pic>
      <p:sp>
        <p:nvSpPr>
          <p:cNvPr id="8" name="TextBox 7">
            <a:extLst>
              <a:ext uri="{FF2B5EF4-FFF2-40B4-BE49-F238E27FC236}">
                <a16:creationId xmlns:a16="http://schemas.microsoft.com/office/drawing/2014/main" id="{C1A86B43-89A3-4F43-93FF-6232795ACB37}"/>
              </a:ext>
            </a:extLst>
          </p:cNvPr>
          <p:cNvSpPr txBox="1"/>
          <p:nvPr/>
        </p:nvSpPr>
        <p:spPr>
          <a:xfrm>
            <a:off x="6807406" y="4555425"/>
            <a:ext cx="4152966" cy="369247"/>
          </a:xfrm>
          <a:prstGeom prst="rect">
            <a:avLst/>
          </a:prstGeom>
          <a:noFill/>
        </p:spPr>
        <p:txBody>
          <a:bodyPr wrap="square" rtlCol="0">
            <a:spAutoFit/>
          </a:bodyPr>
          <a:lstStyle/>
          <a:p>
            <a:r>
              <a:rPr lang="en-AU" b="1" dirty="0">
                <a:solidFill>
                  <a:srgbClr val="FF0000"/>
                </a:solidFill>
              </a:rPr>
              <a:t>Fatalities: 144 (116 children)</a:t>
            </a:r>
          </a:p>
        </p:txBody>
      </p:sp>
      <p:sp>
        <p:nvSpPr>
          <p:cNvPr id="9" name="Title 10">
            <a:extLst>
              <a:ext uri="{FF2B5EF4-FFF2-40B4-BE49-F238E27FC236}">
                <a16:creationId xmlns:a16="http://schemas.microsoft.com/office/drawing/2014/main" id="{A18237DE-0E62-47CD-B866-231A2924DF62}"/>
              </a:ext>
            </a:extLst>
          </p:cNvPr>
          <p:cNvSpPr txBox="1">
            <a:spLocks/>
          </p:cNvSpPr>
          <p:nvPr/>
        </p:nvSpPr>
        <p:spPr>
          <a:xfrm>
            <a:off x="768762" y="668826"/>
            <a:ext cx="10367150" cy="46603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dirty="0"/>
              <a:t>Case study: Aberfan, UK </a:t>
            </a:r>
          </a:p>
        </p:txBody>
      </p:sp>
      <p:sp>
        <p:nvSpPr>
          <p:cNvPr id="3" name="Slide Number Placeholder 2">
            <a:extLst>
              <a:ext uri="{FF2B5EF4-FFF2-40B4-BE49-F238E27FC236}">
                <a16:creationId xmlns:a16="http://schemas.microsoft.com/office/drawing/2014/main" id="{1FE766C1-D74E-4C0A-B8E3-E12A16B4A747}"/>
              </a:ext>
            </a:extLst>
          </p:cNvPr>
          <p:cNvSpPr>
            <a:spLocks noGrp="1"/>
          </p:cNvSpPr>
          <p:nvPr>
            <p:ph type="sldNum" sz="quarter" idx="12"/>
          </p:nvPr>
        </p:nvSpPr>
        <p:spPr/>
        <p:txBody>
          <a:bodyPr/>
          <a:lstStyle/>
          <a:p>
            <a:fld id="{53B327D7-FE10-1A4E-BC75-ED72A21CFBF7}" type="slidenum">
              <a:rPr lang="en-US" smtClean="0"/>
              <a:t>10</a:t>
            </a:fld>
            <a:endParaRPr lang="en-US"/>
          </a:p>
        </p:txBody>
      </p:sp>
    </p:spTree>
    <p:extLst>
      <p:ext uri="{BB962C8B-B14F-4D97-AF65-F5344CB8AC3E}">
        <p14:creationId xmlns:p14="http://schemas.microsoft.com/office/powerpoint/2010/main" val="30829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056408" y="550321"/>
            <a:ext cx="10367150" cy="480912"/>
          </a:xfrm>
        </p:spPr>
        <p:txBody>
          <a:bodyPr>
            <a:normAutofit fontScale="90000"/>
          </a:bodyPr>
          <a:lstStyle/>
          <a:p>
            <a:r>
              <a:rPr lang="en-AU" dirty="0"/>
              <a:t>Case study: Aberfan, UK</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049619" y="1269260"/>
            <a:ext cx="5190364" cy="4428829"/>
          </a:xfrm>
        </p:spPr>
        <p:txBody>
          <a:bodyPr>
            <a:normAutofit fontScale="77500" lnSpcReduction="20000"/>
          </a:bodyPr>
          <a:lstStyle/>
          <a:p>
            <a:pPr marL="0" indent="0">
              <a:buNone/>
            </a:pPr>
            <a:r>
              <a:rPr lang="en-AU" b="1" dirty="0"/>
              <a:t>Pattern of failure:</a:t>
            </a:r>
          </a:p>
          <a:p>
            <a:pPr marL="0" indent="0">
              <a:buNone/>
            </a:pPr>
            <a:r>
              <a:rPr lang="en-US" b="1" dirty="0"/>
              <a:t>7. Failures in regulatory oversight</a:t>
            </a:r>
            <a:endParaRPr lang="en-US" dirty="0"/>
          </a:p>
          <a:p>
            <a:pPr marL="0" indent="0">
              <a:buNone/>
            </a:pPr>
            <a:r>
              <a:rPr lang="en-US" sz="2600" dirty="0"/>
              <a:t>Role of the Inspectorate was only focused on safety of the miners.  </a:t>
            </a:r>
          </a:p>
          <a:p>
            <a:pPr marL="0" indent="0">
              <a:buNone/>
            </a:pPr>
            <a:r>
              <a:rPr lang="en-US" sz="2600" dirty="0"/>
              <a:t>Lack of legislative imperatives to inspect or manage debris pits</a:t>
            </a:r>
            <a:r>
              <a:rPr lang="en-US" dirty="0"/>
              <a:t>.</a:t>
            </a:r>
          </a:p>
          <a:p>
            <a:pPr marL="0" indent="0">
              <a:lnSpc>
                <a:spcPct val="150000"/>
              </a:lnSpc>
              <a:buNone/>
            </a:pPr>
            <a:r>
              <a:rPr lang="en-US" b="1" dirty="0"/>
              <a:t>8. Worker, consultant and supervisor concerns prior to incident </a:t>
            </a:r>
          </a:p>
          <a:p>
            <a:pPr marL="0" indent="0">
              <a:lnSpc>
                <a:spcPct val="150000"/>
              </a:lnSpc>
              <a:spcBef>
                <a:spcPts val="0"/>
              </a:spcBef>
              <a:buNone/>
            </a:pPr>
            <a:r>
              <a:rPr lang="en-US" dirty="0"/>
              <a:t>Failure by the engineers to communicate with staff or </a:t>
            </a:r>
          </a:p>
          <a:p>
            <a:pPr marL="0" indent="0">
              <a:lnSpc>
                <a:spcPct val="150000"/>
              </a:lnSpc>
              <a:spcBef>
                <a:spcPts val="0"/>
              </a:spcBef>
              <a:buNone/>
            </a:pPr>
            <a:r>
              <a:rPr lang="en-US" dirty="0"/>
              <a:t>around attendances or concerns raised.</a:t>
            </a:r>
          </a:p>
        </p:txBody>
      </p:sp>
      <p:pic>
        <p:nvPicPr>
          <p:cNvPr id="6" name="Picture 5">
            <a:extLst>
              <a:ext uri="{FF2B5EF4-FFF2-40B4-BE49-F238E27FC236}">
                <a16:creationId xmlns:a16="http://schemas.microsoft.com/office/drawing/2014/main" id="{C1C95F98-EFEC-4182-91CA-8B36F9E1367F}"/>
              </a:ext>
            </a:extLst>
          </p:cNvPr>
          <p:cNvPicPr>
            <a:picLocks noChangeAspect="1"/>
          </p:cNvPicPr>
          <p:nvPr/>
        </p:nvPicPr>
        <p:blipFill>
          <a:blip r:embed="rId3"/>
          <a:stretch>
            <a:fillRect/>
          </a:stretch>
        </p:blipFill>
        <p:spPr>
          <a:xfrm>
            <a:off x="6384752" y="1240908"/>
            <a:ext cx="5541759" cy="3644974"/>
          </a:xfrm>
          <a:prstGeom prst="rect">
            <a:avLst/>
          </a:prstGeom>
          <a:ln>
            <a:solidFill>
              <a:schemeClr val="tx2"/>
            </a:solidFill>
          </a:ln>
        </p:spPr>
      </p:pic>
      <p:sp>
        <p:nvSpPr>
          <p:cNvPr id="5" name="TextBox 4">
            <a:extLst>
              <a:ext uri="{FF2B5EF4-FFF2-40B4-BE49-F238E27FC236}">
                <a16:creationId xmlns:a16="http://schemas.microsoft.com/office/drawing/2014/main" id="{AD273E37-034E-45E4-AEBD-4E4A1ABE1D01}"/>
              </a:ext>
            </a:extLst>
          </p:cNvPr>
          <p:cNvSpPr txBox="1"/>
          <p:nvPr/>
        </p:nvSpPr>
        <p:spPr>
          <a:xfrm>
            <a:off x="6326471" y="4987071"/>
            <a:ext cx="5255367" cy="369247"/>
          </a:xfrm>
          <a:prstGeom prst="rect">
            <a:avLst/>
          </a:prstGeom>
          <a:noFill/>
        </p:spPr>
        <p:txBody>
          <a:bodyPr wrap="square" rtlCol="0">
            <a:spAutoFit/>
          </a:bodyPr>
          <a:lstStyle/>
          <a:p>
            <a:r>
              <a:rPr lang="en-AU" b="1" dirty="0">
                <a:solidFill>
                  <a:srgbClr val="FF0000"/>
                </a:solidFill>
              </a:rPr>
              <a:t>Fatalities: 144 (116 children)</a:t>
            </a:r>
          </a:p>
        </p:txBody>
      </p:sp>
      <p:sp>
        <p:nvSpPr>
          <p:cNvPr id="4" name="Slide Number Placeholder 3">
            <a:extLst>
              <a:ext uri="{FF2B5EF4-FFF2-40B4-BE49-F238E27FC236}">
                <a16:creationId xmlns:a16="http://schemas.microsoft.com/office/drawing/2014/main" id="{E0DF18AE-C1F2-4E3F-8267-493E978BE5A1}"/>
              </a:ext>
            </a:extLst>
          </p:cNvPr>
          <p:cNvSpPr>
            <a:spLocks noGrp="1"/>
          </p:cNvSpPr>
          <p:nvPr>
            <p:ph type="sldNum" sz="quarter" idx="12"/>
          </p:nvPr>
        </p:nvSpPr>
        <p:spPr/>
        <p:txBody>
          <a:bodyPr/>
          <a:lstStyle/>
          <a:p>
            <a:fld id="{53B327D7-FE10-1A4E-BC75-ED72A21CFBF7}" type="slidenum">
              <a:rPr lang="en-US" smtClean="0"/>
              <a:t>11</a:t>
            </a:fld>
            <a:endParaRPr lang="en-US"/>
          </a:p>
        </p:txBody>
      </p:sp>
    </p:spTree>
    <p:extLst>
      <p:ext uri="{BB962C8B-B14F-4D97-AF65-F5344CB8AC3E}">
        <p14:creationId xmlns:p14="http://schemas.microsoft.com/office/powerpoint/2010/main" val="28934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615052" y="383623"/>
            <a:ext cx="10367150" cy="480912"/>
          </a:xfrm>
        </p:spPr>
        <p:txBody>
          <a:bodyPr>
            <a:normAutofit fontScale="90000"/>
          </a:bodyPr>
          <a:lstStyle/>
          <a:p>
            <a:r>
              <a:rPr lang="en-AU" dirty="0"/>
              <a:t>Case study: Aberfan, UK</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697668" y="1095939"/>
            <a:ext cx="5910277" cy="4823528"/>
          </a:xfrm>
        </p:spPr>
        <p:txBody>
          <a:bodyPr>
            <a:normAutofit fontScale="70000" lnSpcReduction="20000"/>
          </a:bodyPr>
          <a:lstStyle/>
          <a:p>
            <a:pPr marL="0" indent="0">
              <a:buNone/>
            </a:pPr>
            <a:r>
              <a:rPr lang="en-AU" b="1" dirty="0"/>
              <a:t>Pattern of failure:</a:t>
            </a:r>
          </a:p>
          <a:p>
            <a:pPr marL="0" indent="0">
              <a:lnSpc>
                <a:spcPct val="150000"/>
              </a:lnSpc>
              <a:buNone/>
            </a:pPr>
            <a:r>
              <a:rPr lang="en-US" b="1" dirty="0"/>
              <a:t>9. Poor management, worker communication and trust</a:t>
            </a:r>
          </a:p>
          <a:p>
            <a:pPr marL="0" indent="0">
              <a:lnSpc>
                <a:spcPct val="150000"/>
              </a:lnSpc>
              <a:spcBef>
                <a:spcPts val="0"/>
              </a:spcBef>
              <a:buNone/>
            </a:pPr>
            <a:r>
              <a:rPr lang="en-US" dirty="0"/>
              <a:t>Evidence of failure to share information on concerns or relevant incidents from local borough and workers.</a:t>
            </a:r>
          </a:p>
          <a:p>
            <a:pPr marL="0" indent="0">
              <a:lnSpc>
                <a:spcPct val="150000"/>
              </a:lnSpc>
              <a:buNone/>
            </a:pPr>
            <a:r>
              <a:rPr lang="en-US" b="1" dirty="0"/>
              <a:t>10. Flaws in emergency procedures and resources</a:t>
            </a:r>
          </a:p>
          <a:p>
            <a:pPr marL="0" indent="0">
              <a:lnSpc>
                <a:spcPct val="150000"/>
              </a:lnSpc>
              <a:spcBef>
                <a:spcPts val="0"/>
              </a:spcBef>
              <a:buNone/>
            </a:pPr>
            <a:r>
              <a:rPr lang="en-US" dirty="0"/>
              <a:t>Poor communication systems on site negated possibility of last minute warning being given to Aberfan village.</a:t>
            </a:r>
          </a:p>
          <a:p>
            <a:pPr marL="0" indent="0">
              <a:buNone/>
            </a:pPr>
            <a:endParaRPr lang="en-AU" dirty="0"/>
          </a:p>
        </p:txBody>
      </p:sp>
      <p:pic>
        <p:nvPicPr>
          <p:cNvPr id="5" name="Picture 4">
            <a:extLst>
              <a:ext uri="{FF2B5EF4-FFF2-40B4-BE49-F238E27FC236}">
                <a16:creationId xmlns:a16="http://schemas.microsoft.com/office/drawing/2014/main" id="{285199C9-7DD6-4F04-B899-A4DACC507CA1}"/>
              </a:ext>
            </a:extLst>
          </p:cNvPr>
          <p:cNvPicPr>
            <a:picLocks noChangeAspect="1"/>
          </p:cNvPicPr>
          <p:nvPr/>
        </p:nvPicPr>
        <p:blipFill>
          <a:blip r:embed="rId3"/>
          <a:stretch>
            <a:fillRect/>
          </a:stretch>
        </p:blipFill>
        <p:spPr>
          <a:xfrm>
            <a:off x="7388709" y="1095938"/>
            <a:ext cx="4105625" cy="4045543"/>
          </a:xfrm>
          <a:prstGeom prst="rect">
            <a:avLst/>
          </a:prstGeom>
          <a:ln>
            <a:solidFill>
              <a:schemeClr val="tx2"/>
            </a:solidFill>
          </a:ln>
        </p:spPr>
      </p:pic>
      <p:sp>
        <p:nvSpPr>
          <p:cNvPr id="6" name="TextBox 5">
            <a:extLst>
              <a:ext uri="{FF2B5EF4-FFF2-40B4-BE49-F238E27FC236}">
                <a16:creationId xmlns:a16="http://schemas.microsoft.com/office/drawing/2014/main" id="{B99C3E04-89EE-475B-8DAF-8FC47DFEAE53}"/>
              </a:ext>
            </a:extLst>
          </p:cNvPr>
          <p:cNvSpPr txBox="1"/>
          <p:nvPr/>
        </p:nvSpPr>
        <p:spPr>
          <a:xfrm>
            <a:off x="7389726" y="5189340"/>
            <a:ext cx="3963787" cy="369247"/>
          </a:xfrm>
          <a:prstGeom prst="rect">
            <a:avLst/>
          </a:prstGeom>
          <a:noFill/>
        </p:spPr>
        <p:txBody>
          <a:bodyPr wrap="square" rtlCol="0">
            <a:spAutoFit/>
          </a:bodyPr>
          <a:lstStyle/>
          <a:p>
            <a:r>
              <a:rPr lang="en-AU" b="1" dirty="0">
                <a:solidFill>
                  <a:srgbClr val="FF0000"/>
                </a:solidFill>
              </a:rPr>
              <a:t>Fatalities: 144 (116 children)</a:t>
            </a:r>
          </a:p>
        </p:txBody>
      </p:sp>
      <p:sp>
        <p:nvSpPr>
          <p:cNvPr id="4" name="Slide Number Placeholder 3">
            <a:extLst>
              <a:ext uri="{FF2B5EF4-FFF2-40B4-BE49-F238E27FC236}">
                <a16:creationId xmlns:a16="http://schemas.microsoft.com/office/drawing/2014/main" id="{A25814A3-691A-496D-BAD9-84A1EF31F0B9}"/>
              </a:ext>
            </a:extLst>
          </p:cNvPr>
          <p:cNvSpPr>
            <a:spLocks noGrp="1"/>
          </p:cNvSpPr>
          <p:nvPr>
            <p:ph type="sldNum" sz="quarter" idx="12"/>
          </p:nvPr>
        </p:nvSpPr>
        <p:spPr/>
        <p:txBody>
          <a:bodyPr/>
          <a:lstStyle/>
          <a:p>
            <a:fld id="{53B327D7-FE10-1A4E-BC75-ED72A21CFBF7}" type="slidenum">
              <a:rPr lang="en-US" smtClean="0"/>
              <a:t>12</a:t>
            </a:fld>
            <a:endParaRPr lang="en-US"/>
          </a:p>
        </p:txBody>
      </p:sp>
    </p:spTree>
    <p:extLst>
      <p:ext uri="{BB962C8B-B14F-4D97-AF65-F5344CB8AC3E}">
        <p14:creationId xmlns:p14="http://schemas.microsoft.com/office/powerpoint/2010/main" val="278214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056607" y="446125"/>
            <a:ext cx="10367150" cy="529300"/>
          </a:xfrm>
        </p:spPr>
        <p:txBody>
          <a:bodyPr>
            <a:normAutofit fontScale="90000"/>
          </a:bodyPr>
          <a:lstStyle/>
          <a:p>
            <a:r>
              <a:rPr lang="en-AU" dirty="0"/>
              <a:t>Principal hazards in mining environments</a:t>
            </a:r>
            <a:endParaRPr lang="en-AU" dirty="0">
              <a:highlight>
                <a:srgbClr val="FFFF00"/>
              </a:highlight>
            </a:endParaRP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912425" y="1105786"/>
            <a:ext cx="10367150" cy="4626937"/>
          </a:xfrm>
        </p:spPr>
        <p:txBody>
          <a:bodyPr>
            <a:normAutofit fontScale="92500" lnSpcReduction="10000"/>
          </a:bodyPr>
          <a:lstStyle/>
          <a:p>
            <a:pPr marL="203159" indent="0">
              <a:buNone/>
            </a:pPr>
            <a:r>
              <a:rPr lang="en-AU" sz="1900" dirty="0"/>
              <a:t>Any activity, process, procedure, plant, structure, substance, situation or other circumstance relating to the carrying out of mining operations that have a reasonable potential to result in multiple deaths in a single incident or a series of recurring incidents in relation to any of the following:</a:t>
            </a:r>
          </a:p>
          <a:p>
            <a:pPr marL="203159" indent="0">
              <a:buNone/>
            </a:pPr>
            <a:r>
              <a:rPr lang="en-AU" sz="1900" dirty="0">
                <a:solidFill>
                  <a:srgbClr val="000000"/>
                </a:solidFill>
                <a:ea typeface="Times New Roman" panose="02020603050405020304" pitchFamily="18" charset="0"/>
                <a:cs typeface="Times New Roman" panose="02020603050405020304" pitchFamily="18" charset="0"/>
              </a:rPr>
              <a:t>(i)	ground or strata failure</a:t>
            </a:r>
            <a:endParaRPr lang="en-AU" sz="1900" dirty="0">
              <a:ea typeface="Times New Roman" panose="02020603050405020304" pitchFamily="18" charset="0"/>
              <a:cs typeface="Times New Roman" panose="02020603050405020304" pitchFamily="18" charset="0"/>
            </a:endParaRPr>
          </a:p>
          <a:p>
            <a:pPr marL="203159" indent="0">
              <a:buNone/>
            </a:pPr>
            <a:r>
              <a:rPr lang="en-AU" sz="1900" dirty="0">
                <a:solidFill>
                  <a:srgbClr val="000000"/>
                </a:solidFill>
                <a:ea typeface="Times New Roman" panose="02020603050405020304" pitchFamily="18" charset="0"/>
                <a:cs typeface="Times New Roman" panose="02020603050405020304" pitchFamily="18" charset="0"/>
              </a:rPr>
              <a:t>(ii)	inundation or inrush of any substance</a:t>
            </a:r>
            <a:endParaRPr lang="en-AU" sz="1900" dirty="0">
              <a:ea typeface="Times New Roman" panose="02020603050405020304" pitchFamily="18" charset="0"/>
              <a:cs typeface="Times New Roman" panose="02020603050405020304" pitchFamily="18" charset="0"/>
            </a:endParaRPr>
          </a:p>
          <a:p>
            <a:pPr marL="203159" indent="0">
              <a:buNone/>
            </a:pPr>
            <a:r>
              <a:rPr lang="en-AU" sz="1900" dirty="0">
                <a:solidFill>
                  <a:srgbClr val="000000"/>
                </a:solidFill>
                <a:ea typeface="Times New Roman" panose="02020603050405020304" pitchFamily="18" charset="0"/>
                <a:cs typeface="Times New Roman" panose="02020603050405020304" pitchFamily="18" charset="0"/>
              </a:rPr>
              <a:t>(iii)	mine shafts and winding systems</a:t>
            </a:r>
            <a:endParaRPr lang="en-AU" sz="1900" dirty="0">
              <a:ea typeface="Times New Roman" panose="02020603050405020304" pitchFamily="18" charset="0"/>
              <a:cs typeface="Times New Roman" panose="02020603050405020304" pitchFamily="18" charset="0"/>
            </a:endParaRPr>
          </a:p>
          <a:p>
            <a:pPr marL="203159" indent="0">
              <a:buNone/>
            </a:pPr>
            <a:r>
              <a:rPr lang="en-AU" sz="1900" dirty="0">
                <a:solidFill>
                  <a:srgbClr val="000000"/>
                </a:solidFill>
                <a:ea typeface="Times New Roman" panose="02020603050405020304" pitchFamily="18" charset="0"/>
                <a:cs typeface="Times New Roman" panose="02020603050405020304" pitchFamily="18" charset="0"/>
              </a:rPr>
              <a:t>(iv)	gas outbursts</a:t>
            </a:r>
            <a:endParaRPr lang="en-AU" sz="1900" dirty="0">
              <a:ea typeface="Times New Roman" panose="02020603050405020304" pitchFamily="18" charset="0"/>
              <a:cs typeface="Times New Roman" panose="02020603050405020304" pitchFamily="18" charset="0"/>
            </a:endParaRPr>
          </a:p>
          <a:p>
            <a:pPr marL="203159" indent="0">
              <a:buNone/>
            </a:pPr>
            <a:r>
              <a:rPr lang="en-AU" sz="1900" dirty="0">
                <a:solidFill>
                  <a:srgbClr val="000000"/>
                </a:solidFill>
                <a:ea typeface="Times New Roman" panose="02020603050405020304" pitchFamily="18" charset="0"/>
                <a:cs typeface="Times New Roman" panose="02020603050405020304" pitchFamily="18" charset="0"/>
              </a:rPr>
              <a:t>(v)	spontaneous combustion</a:t>
            </a:r>
            <a:endParaRPr lang="en-AU" sz="1900" dirty="0">
              <a:ea typeface="Times New Roman" panose="02020603050405020304" pitchFamily="18" charset="0"/>
              <a:cs typeface="Times New Roman" panose="02020603050405020304" pitchFamily="18" charset="0"/>
            </a:endParaRPr>
          </a:p>
          <a:p>
            <a:pPr marL="203159" indent="0">
              <a:buNone/>
            </a:pPr>
            <a:r>
              <a:rPr lang="en-AU" sz="1900" dirty="0">
                <a:solidFill>
                  <a:srgbClr val="000000"/>
                </a:solidFill>
                <a:ea typeface="Times New Roman" panose="02020603050405020304" pitchFamily="18" charset="0"/>
                <a:cs typeface="Times New Roman" panose="02020603050405020304" pitchFamily="18" charset="0"/>
              </a:rPr>
              <a:t>(vi)	subsidence</a:t>
            </a:r>
            <a:endParaRPr lang="en-AU" sz="1900" dirty="0">
              <a:ea typeface="Times New Roman" panose="02020603050405020304" pitchFamily="18" charset="0"/>
              <a:cs typeface="Times New Roman" panose="02020603050405020304" pitchFamily="18" charset="0"/>
            </a:endParaRPr>
          </a:p>
          <a:p>
            <a:pPr marL="203159" indent="0">
              <a:buNone/>
            </a:pPr>
            <a:r>
              <a:rPr lang="en-AU" sz="1900" dirty="0">
                <a:solidFill>
                  <a:srgbClr val="000000"/>
                </a:solidFill>
                <a:ea typeface="Times New Roman" panose="02020603050405020304" pitchFamily="18" charset="0"/>
                <a:cs typeface="Times New Roman" panose="02020603050405020304" pitchFamily="18" charset="0"/>
              </a:rPr>
              <a:t>(vii) 	roads or other vehicle operating areas</a:t>
            </a:r>
            <a:endParaRPr lang="en-AU" sz="1900" dirty="0">
              <a:ea typeface="Times New Roman" panose="02020603050405020304" pitchFamily="18" charset="0"/>
              <a:cs typeface="Times New Roman" panose="02020603050405020304" pitchFamily="18" charset="0"/>
            </a:endParaRPr>
          </a:p>
          <a:p>
            <a:pPr marL="203159" indent="0">
              <a:buNone/>
            </a:pPr>
            <a:r>
              <a:rPr lang="en-AU" sz="1900" dirty="0">
                <a:solidFill>
                  <a:srgbClr val="000000"/>
                </a:solidFill>
                <a:ea typeface="Times New Roman" panose="02020603050405020304" pitchFamily="18" charset="0"/>
                <a:cs typeface="Times New Roman" panose="02020603050405020304" pitchFamily="18" charset="0"/>
              </a:rPr>
              <a:t>(viii) 	air quality or dust or other airborne contaminants (e.g. dust)</a:t>
            </a:r>
            <a:endParaRPr lang="en-AU" sz="1900" dirty="0">
              <a:ea typeface="Times New Roman" panose="02020603050405020304" pitchFamily="18" charset="0"/>
              <a:cs typeface="Times New Roman" panose="02020603050405020304" pitchFamily="18" charset="0"/>
            </a:endParaRPr>
          </a:p>
          <a:p>
            <a:pPr marL="203159" indent="0">
              <a:buNone/>
            </a:pPr>
            <a:r>
              <a:rPr lang="en-AU" sz="1900" dirty="0">
                <a:solidFill>
                  <a:srgbClr val="000000"/>
                </a:solidFill>
                <a:ea typeface="Times New Roman" panose="02020603050405020304" pitchFamily="18" charset="0"/>
                <a:cs typeface="Times New Roman" panose="02020603050405020304" pitchFamily="18" charset="0"/>
              </a:rPr>
              <a:t>(ix)  	fire or explosion</a:t>
            </a:r>
            <a:endParaRPr lang="en-AU" sz="1900" dirty="0">
              <a:ea typeface="Times New Roman" panose="02020603050405020304" pitchFamily="18" charset="0"/>
              <a:cs typeface="Times New Roman" panose="02020603050405020304" pitchFamily="18" charset="0"/>
            </a:endParaRPr>
          </a:p>
          <a:p>
            <a:pPr marL="1077697" indent="-874538">
              <a:buNone/>
            </a:pPr>
            <a:r>
              <a:rPr lang="en-AU" sz="1900" dirty="0">
                <a:solidFill>
                  <a:srgbClr val="000000"/>
                </a:solidFill>
                <a:ea typeface="Times New Roman" panose="02020603050405020304" pitchFamily="18" charset="0"/>
                <a:cs typeface="Times New Roman" panose="02020603050405020304" pitchFamily="18" charset="0"/>
              </a:rPr>
              <a:t>(x)      a hazard identified by the mine operator under clause 34 of the WHS Regulations</a:t>
            </a:r>
            <a:endParaRPr lang="en-AU" sz="1900" dirty="0">
              <a:ea typeface="Times New Roman" panose="02020603050405020304" pitchFamily="18" charset="0"/>
              <a:cs typeface="Times New Roman" panose="02020603050405020304" pitchFamily="18" charset="0"/>
            </a:endParaRPr>
          </a:p>
          <a:p>
            <a:pPr marL="203159" indent="0">
              <a:buNone/>
            </a:pPr>
            <a:endParaRPr lang="en-AU" sz="2000" dirty="0">
              <a:ea typeface="Times New Roman" panose="02020603050405020304" pitchFamily="18" charset="0"/>
              <a:cs typeface="Times New Roman" panose="02020603050405020304" pitchFamily="18" charset="0"/>
            </a:endParaRPr>
          </a:p>
          <a:p>
            <a:pPr marL="0" indent="0">
              <a:buNone/>
            </a:pPr>
            <a:endParaRPr lang="en-AU" sz="2000" dirty="0"/>
          </a:p>
        </p:txBody>
      </p:sp>
      <p:sp>
        <p:nvSpPr>
          <p:cNvPr id="4" name="TextBox 3">
            <a:extLst>
              <a:ext uri="{FF2B5EF4-FFF2-40B4-BE49-F238E27FC236}">
                <a16:creationId xmlns:a16="http://schemas.microsoft.com/office/drawing/2014/main" id="{75EA2ACD-777F-4B2E-AC1C-E6C377CEF023}"/>
              </a:ext>
            </a:extLst>
          </p:cNvPr>
          <p:cNvSpPr txBox="1"/>
          <p:nvPr/>
        </p:nvSpPr>
        <p:spPr>
          <a:xfrm>
            <a:off x="1944391" y="6099035"/>
            <a:ext cx="7127142" cy="707722"/>
          </a:xfrm>
          <a:prstGeom prst="rect">
            <a:avLst/>
          </a:prstGeom>
          <a:noFill/>
        </p:spPr>
        <p:txBody>
          <a:bodyPr wrap="square" rtlCol="0">
            <a:spAutoFit/>
          </a:bodyPr>
          <a:lstStyle/>
          <a:p>
            <a:r>
              <a:rPr lang="en-AU" sz="1200" i="1" dirty="0">
                <a:latin typeface="Arial" panose="020B0604020202020204" pitchFamily="34" charset="0"/>
                <a:cs typeface="Arial" panose="020B0604020202020204" pitchFamily="34" charset="0"/>
              </a:rPr>
              <a:t>References: 	Work Health and Safety Regulation 2017 Part 3.1 (cl 34)  </a:t>
            </a:r>
          </a:p>
          <a:p>
            <a:r>
              <a:rPr lang="en-AU" sz="1200" i="1" dirty="0">
                <a:latin typeface="Arial" panose="020B0604020202020204" pitchFamily="34" charset="0"/>
                <a:cs typeface="Arial" panose="020B0604020202020204" pitchFamily="34" charset="0"/>
              </a:rPr>
              <a:t>	Work Health and Safety (Mines and Petroleum Sites) Regulation 2014 – Part 1 (cl 5)</a:t>
            </a:r>
            <a:endParaRPr lang="en-AU" sz="1200" dirty="0">
              <a:latin typeface="Arial" panose="020B0604020202020204" pitchFamily="34" charset="0"/>
              <a:cs typeface="Arial" panose="020B0604020202020204" pitchFamily="34" charset="0"/>
            </a:endParaRPr>
          </a:p>
          <a:p>
            <a:endParaRPr lang="en-AU" sz="1600" i="1" dirty="0"/>
          </a:p>
        </p:txBody>
      </p:sp>
      <p:sp>
        <p:nvSpPr>
          <p:cNvPr id="6" name="Slide Number Placeholder 5">
            <a:extLst>
              <a:ext uri="{FF2B5EF4-FFF2-40B4-BE49-F238E27FC236}">
                <a16:creationId xmlns:a16="http://schemas.microsoft.com/office/drawing/2014/main" id="{070644F3-C66F-48D0-9FC8-FCCF8A0E87EA}"/>
              </a:ext>
            </a:extLst>
          </p:cNvPr>
          <p:cNvSpPr>
            <a:spLocks noGrp="1"/>
          </p:cNvSpPr>
          <p:nvPr>
            <p:ph type="sldNum" sz="quarter" idx="12"/>
          </p:nvPr>
        </p:nvSpPr>
        <p:spPr/>
        <p:txBody>
          <a:bodyPr/>
          <a:lstStyle/>
          <a:p>
            <a:fld id="{53B327D7-FE10-1A4E-BC75-ED72A21CFBF7}" type="slidenum">
              <a:rPr lang="en-US" smtClean="0"/>
              <a:t>13</a:t>
            </a:fld>
            <a:endParaRPr lang="en-US"/>
          </a:p>
        </p:txBody>
      </p:sp>
    </p:spTree>
    <p:extLst>
      <p:ext uri="{BB962C8B-B14F-4D97-AF65-F5344CB8AC3E}">
        <p14:creationId xmlns:p14="http://schemas.microsoft.com/office/powerpoint/2010/main" val="264178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128598" y="632012"/>
            <a:ext cx="10268906" cy="980659"/>
          </a:xfrm>
        </p:spPr>
        <p:txBody>
          <a:bodyPr>
            <a:normAutofit fontScale="90000"/>
          </a:bodyPr>
          <a:lstStyle/>
          <a:p>
            <a:r>
              <a:rPr lang="en-AU" dirty="0"/>
              <a:t>Discussion activity #1	Identifying principal hazards</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768641" y="2133157"/>
            <a:ext cx="10367150" cy="2447706"/>
          </a:xfrm>
        </p:spPr>
        <p:txBody>
          <a:bodyPr>
            <a:normAutofit/>
          </a:bodyPr>
          <a:lstStyle/>
          <a:p>
            <a:pPr marL="660268" indent="-457109"/>
            <a:r>
              <a:rPr lang="en-AU" sz="2000" dirty="0">
                <a:solidFill>
                  <a:srgbClr val="000000"/>
                </a:solidFill>
                <a:ea typeface="Times New Roman" panose="02020603050405020304" pitchFamily="18" charset="0"/>
                <a:cs typeface="Times New Roman" panose="02020603050405020304" pitchFamily="18" charset="0"/>
              </a:rPr>
              <a:t>What are the principal hazard risks in your workplace?</a:t>
            </a:r>
          </a:p>
          <a:p>
            <a:pPr marL="203159" indent="0">
              <a:buNone/>
            </a:pPr>
            <a:endParaRPr lang="en-AU" sz="2000" dirty="0">
              <a:solidFill>
                <a:srgbClr val="000000"/>
              </a:solidFill>
              <a:ea typeface="Times New Roman" panose="02020603050405020304" pitchFamily="18" charset="0"/>
              <a:cs typeface="Times New Roman" panose="02020603050405020304" pitchFamily="18" charset="0"/>
            </a:endParaRPr>
          </a:p>
          <a:p>
            <a:pPr marL="660268" indent="-457109"/>
            <a:r>
              <a:rPr lang="en-AU" sz="2000" dirty="0">
                <a:solidFill>
                  <a:srgbClr val="000000"/>
                </a:solidFill>
                <a:ea typeface="Times New Roman" panose="02020603050405020304" pitchFamily="18" charset="0"/>
                <a:cs typeface="Times New Roman" panose="02020603050405020304" pitchFamily="18" charset="0"/>
              </a:rPr>
              <a:t>Are there any hazards that are not specifically listed in the Regulations?</a:t>
            </a:r>
          </a:p>
          <a:p>
            <a:pPr marL="203159" indent="0" algn="ctr">
              <a:buNone/>
            </a:pPr>
            <a:endParaRPr lang="en-AU" dirty="0"/>
          </a:p>
        </p:txBody>
      </p:sp>
      <p:pic>
        <p:nvPicPr>
          <p:cNvPr id="5" name="Picture 4">
            <a:extLst>
              <a:ext uri="{FF2B5EF4-FFF2-40B4-BE49-F238E27FC236}">
                <a16:creationId xmlns:a16="http://schemas.microsoft.com/office/drawing/2014/main" id="{33A1D895-3CBF-4B8C-9E59-7F0ED6FB0F29}"/>
              </a:ext>
            </a:extLst>
          </p:cNvPr>
          <p:cNvPicPr>
            <a:picLocks noChangeAspect="1"/>
          </p:cNvPicPr>
          <p:nvPr/>
        </p:nvPicPr>
        <p:blipFill>
          <a:blip r:embed="rId3"/>
          <a:stretch>
            <a:fillRect/>
          </a:stretch>
        </p:blipFill>
        <p:spPr>
          <a:xfrm>
            <a:off x="8154281" y="4652853"/>
            <a:ext cx="2009687" cy="1225343"/>
          </a:xfrm>
          <a:prstGeom prst="rect">
            <a:avLst/>
          </a:prstGeom>
        </p:spPr>
      </p:pic>
      <p:sp>
        <p:nvSpPr>
          <p:cNvPr id="4" name="Slide Number Placeholder 3">
            <a:extLst>
              <a:ext uri="{FF2B5EF4-FFF2-40B4-BE49-F238E27FC236}">
                <a16:creationId xmlns:a16="http://schemas.microsoft.com/office/drawing/2014/main" id="{22A19711-8E9D-4050-92FA-821A0FAE78CD}"/>
              </a:ext>
            </a:extLst>
          </p:cNvPr>
          <p:cNvSpPr>
            <a:spLocks noGrp="1"/>
          </p:cNvSpPr>
          <p:nvPr>
            <p:ph type="sldNum" sz="quarter" idx="12"/>
          </p:nvPr>
        </p:nvSpPr>
        <p:spPr/>
        <p:txBody>
          <a:bodyPr/>
          <a:lstStyle/>
          <a:p>
            <a:fld id="{53B327D7-FE10-1A4E-BC75-ED72A21CFBF7}" type="slidenum">
              <a:rPr lang="en-US" smtClean="0"/>
              <a:t>14</a:t>
            </a:fld>
            <a:endParaRPr lang="en-US"/>
          </a:p>
        </p:txBody>
      </p:sp>
    </p:spTree>
    <p:extLst>
      <p:ext uri="{BB962C8B-B14F-4D97-AF65-F5344CB8AC3E}">
        <p14:creationId xmlns:p14="http://schemas.microsoft.com/office/powerpoint/2010/main" val="118143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607189" y="855354"/>
            <a:ext cx="6530971" cy="468035"/>
          </a:xfrm>
        </p:spPr>
        <p:txBody>
          <a:bodyPr>
            <a:normAutofit fontScale="90000"/>
          </a:bodyPr>
          <a:lstStyle/>
          <a:p>
            <a:r>
              <a:rPr lang="en-AU" dirty="0"/>
              <a:t>Case study reviews</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297335" y="1485234"/>
            <a:ext cx="9114686" cy="4283394"/>
          </a:xfrm>
        </p:spPr>
        <p:txBody>
          <a:bodyPr>
            <a:normAutofit/>
          </a:bodyPr>
          <a:lstStyle/>
          <a:p>
            <a:pPr marL="203159" indent="0">
              <a:lnSpc>
                <a:spcPct val="150000"/>
              </a:lnSpc>
              <a:buNone/>
            </a:pPr>
            <a:r>
              <a:rPr lang="en-AU" sz="2000" dirty="0"/>
              <a:t>Each of the following case studies involves pathways discussed by Professor Quinlan</a:t>
            </a:r>
          </a:p>
          <a:p>
            <a:pPr marL="660268" indent="-457109">
              <a:lnSpc>
                <a:spcPct val="150000"/>
              </a:lnSpc>
              <a:buFont typeface="+mj-lt"/>
              <a:buAutoNum type="arabicPeriod"/>
            </a:pPr>
            <a:r>
              <a:rPr lang="en-AU" sz="2000" dirty="0"/>
              <a:t>Interaction heavy/light vehicles</a:t>
            </a:r>
          </a:p>
          <a:p>
            <a:pPr marL="660268" indent="-457109">
              <a:lnSpc>
                <a:spcPct val="150000"/>
              </a:lnSpc>
              <a:buFont typeface="+mj-lt"/>
              <a:buAutoNum type="arabicPeriod"/>
            </a:pPr>
            <a:r>
              <a:rPr lang="en-AU" sz="2000" dirty="0"/>
              <a:t>Work (electrical) completed by an unqualified person</a:t>
            </a:r>
          </a:p>
          <a:p>
            <a:pPr marL="660268" indent="-457109">
              <a:lnSpc>
                <a:spcPct val="150000"/>
              </a:lnSpc>
              <a:buFont typeface="+mj-lt"/>
              <a:buAutoNum type="arabicPeriod"/>
            </a:pPr>
            <a:r>
              <a:rPr lang="en-AU" sz="2000" dirty="0"/>
              <a:t>Ground/strata failure</a:t>
            </a:r>
          </a:p>
          <a:p>
            <a:pPr marL="203159" indent="0">
              <a:lnSpc>
                <a:spcPct val="150000"/>
              </a:lnSpc>
              <a:buNone/>
            </a:pPr>
            <a:endParaRPr lang="en-AU" sz="2000" dirty="0"/>
          </a:p>
        </p:txBody>
      </p:sp>
      <p:pic>
        <p:nvPicPr>
          <p:cNvPr id="4" name="Picture 3">
            <a:extLst>
              <a:ext uri="{FF2B5EF4-FFF2-40B4-BE49-F238E27FC236}">
                <a16:creationId xmlns:a16="http://schemas.microsoft.com/office/drawing/2014/main" id="{45E3DC38-6CBC-49C0-BFA2-9D5A7F697311}"/>
              </a:ext>
            </a:extLst>
          </p:cNvPr>
          <p:cNvPicPr>
            <a:picLocks noChangeAspect="1"/>
          </p:cNvPicPr>
          <p:nvPr/>
        </p:nvPicPr>
        <p:blipFill>
          <a:blip r:embed="rId3"/>
          <a:stretch>
            <a:fillRect/>
          </a:stretch>
        </p:blipFill>
        <p:spPr>
          <a:xfrm>
            <a:off x="5854678" y="3827273"/>
            <a:ext cx="3754592" cy="2511189"/>
          </a:xfrm>
          <a:prstGeom prst="rect">
            <a:avLst/>
          </a:prstGeom>
        </p:spPr>
      </p:pic>
      <p:sp>
        <p:nvSpPr>
          <p:cNvPr id="6" name="Slide Number Placeholder 5">
            <a:extLst>
              <a:ext uri="{FF2B5EF4-FFF2-40B4-BE49-F238E27FC236}">
                <a16:creationId xmlns:a16="http://schemas.microsoft.com/office/drawing/2014/main" id="{E0E326DF-606C-4A2A-A8C6-2CC5FE60C69E}"/>
              </a:ext>
            </a:extLst>
          </p:cNvPr>
          <p:cNvSpPr>
            <a:spLocks noGrp="1"/>
          </p:cNvSpPr>
          <p:nvPr>
            <p:ph type="sldNum" sz="quarter" idx="12"/>
          </p:nvPr>
        </p:nvSpPr>
        <p:spPr/>
        <p:txBody>
          <a:bodyPr/>
          <a:lstStyle/>
          <a:p>
            <a:fld id="{53B327D7-FE10-1A4E-BC75-ED72A21CFBF7}" type="slidenum">
              <a:rPr lang="en-US" smtClean="0"/>
              <a:t>15</a:t>
            </a:fld>
            <a:endParaRPr lang="en-US"/>
          </a:p>
        </p:txBody>
      </p:sp>
    </p:spTree>
    <p:extLst>
      <p:ext uri="{BB962C8B-B14F-4D97-AF65-F5344CB8AC3E}">
        <p14:creationId xmlns:p14="http://schemas.microsoft.com/office/powerpoint/2010/main" val="281675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136181" y="711486"/>
            <a:ext cx="9875808" cy="557774"/>
          </a:xfrm>
        </p:spPr>
        <p:txBody>
          <a:bodyPr>
            <a:normAutofit fontScale="90000"/>
          </a:bodyPr>
          <a:lstStyle/>
          <a:p>
            <a:r>
              <a:rPr lang="en-AU" dirty="0"/>
              <a:t>Discussion activity #2 		Learning the lessons</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912426" y="1917183"/>
            <a:ext cx="7994960" cy="2735671"/>
          </a:xfrm>
        </p:spPr>
        <p:txBody>
          <a:bodyPr>
            <a:normAutofit fontScale="85000" lnSpcReduction="10000"/>
          </a:bodyPr>
          <a:lstStyle/>
          <a:p>
            <a:pPr marL="660268" indent="-457109">
              <a:lnSpc>
                <a:spcPct val="150000"/>
              </a:lnSpc>
            </a:pPr>
            <a:r>
              <a:rPr lang="en-AU" sz="2000" dirty="0">
                <a:solidFill>
                  <a:srgbClr val="000000"/>
                </a:solidFill>
                <a:ea typeface="Times New Roman" panose="02020603050405020304" pitchFamily="18" charset="0"/>
                <a:cs typeface="Times New Roman" panose="02020603050405020304" pitchFamily="18" charset="0"/>
              </a:rPr>
              <a:t>In groups reflect on the selected case studies (Ravensworth, Cudal and Moolarben) and Professor Quinlan’s 10 pathways.</a:t>
            </a:r>
          </a:p>
          <a:p>
            <a:pPr marL="660268" indent="-457109">
              <a:lnSpc>
                <a:spcPct val="150000"/>
              </a:lnSpc>
            </a:pPr>
            <a:r>
              <a:rPr lang="en-AU" sz="2000" dirty="0">
                <a:solidFill>
                  <a:srgbClr val="000000"/>
                </a:solidFill>
                <a:ea typeface="Times New Roman" panose="02020603050405020304" pitchFamily="18" charset="0"/>
                <a:cs typeface="Times New Roman" panose="02020603050405020304" pitchFamily="18" charset="0"/>
              </a:rPr>
              <a:t>Identify which of Professor Quinlan’s pathways you believer were a factor in each of the three case studies. </a:t>
            </a:r>
          </a:p>
          <a:p>
            <a:pPr marL="660268" indent="-457109">
              <a:lnSpc>
                <a:spcPct val="150000"/>
              </a:lnSpc>
            </a:pPr>
            <a:r>
              <a:rPr lang="en-AU" sz="2000" dirty="0">
                <a:solidFill>
                  <a:srgbClr val="000000"/>
                </a:solidFill>
                <a:ea typeface="Times New Roman" panose="02020603050405020304" pitchFamily="18" charset="0"/>
                <a:cs typeface="Times New Roman" panose="02020603050405020304" pitchFamily="18" charset="0"/>
              </a:rPr>
              <a:t>Discuss and identify two (2) of Professor Quinlan’s pathways that </a:t>
            </a:r>
            <a:r>
              <a:rPr lang="en-AU" sz="2000" b="1" dirty="0">
                <a:solidFill>
                  <a:srgbClr val="000000"/>
                </a:solidFill>
                <a:ea typeface="Times New Roman" panose="02020603050405020304" pitchFamily="18" charset="0"/>
                <a:cs typeface="Times New Roman" panose="02020603050405020304" pitchFamily="18" charset="0"/>
              </a:rPr>
              <a:t>you believe present the greatest risk of a safety failure in your workplace.</a:t>
            </a:r>
            <a:endParaRPr lang="en-AU" sz="3199" b="1" dirty="0">
              <a:solidFill>
                <a:srgbClr val="000000"/>
              </a:solidFill>
              <a:ea typeface="Times New Roman" panose="02020603050405020304" pitchFamily="18" charset="0"/>
              <a:cs typeface="Times New Roman" panose="02020603050405020304" pitchFamily="18" charset="0"/>
            </a:endParaRPr>
          </a:p>
          <a:p>
            <a:pPr marL="0" indent="0">
              <a:buNone/>
            </a:pPr>
            <a:endParaRPr lang="en-AU" dirty="0"/>
          </a:p>
        </p:txBody>
      </p:sp>
      <p:pic>
        <p:nvPicPr>
          <p:cNvPr id="5" name="Picture 4">
            <a:extLst>
              <a:ext uri="{FF2B5EF4-FFF2-40B4-BE49-F238E27FC236}">
                <a16:creationId xmlns:a16="http://schemas.microsoft.com/office/drawing/2014/main" id="{43DB93E3-74E6-4D36-9FFF-221F51190BA1}"/>
              </a:ext>
            </a:extLst>
          </p:cNvPr>
          <p:cNvPicPr>
            <a:picLocks noChangeAspect="1"/>
          </p:cNvPicPr>
          <p:nvPr/>
        </p:nvPicPr>
        <p:blipFill>
          <a:blip r:embed="rId3"/>
          <a:stretch>
            <a:fillRect/>
          </a:stretch>
        </p:blipFill>
        <p:spPr>
          <a:xfrm>
            <a:off x="8907386" y="4436879"/>
            <a:ext cx="1688530" cy="1029528"/>
          </a:xfrm>
          <a:prstGeom prst="rect">
            <a:avLst/>
          </a:prstGeom>
        </p:spPr>
      </p:pic>
      <p:sp>
        <p:nvSpPr>
          <p:cNvPr id="4" name="Slide Number Placeholder 3">
            <a:extLst>
              <a:ext uri="{FF2B5EF4-FFF2-40B4-BE49-F238E27FC236}">
                <a16:creationId xmlns:a16="http://schemas.microsoft.com/office/drawing/2014/main" id="{E417E89B-DF88-437C-84C0-B71E51F0FDF8}"/>
              </a:ext>
            </a:extLst>
          </p:cNvPr>
          <p:cNvSpPr>
            <a:spLocks noGrp="1"/>
          </p:cNvSpPr>
          <p:nvPr>
            <p:ph type="sldNum" sz="quarter" idx="12"/>
          </p:nvPr>
        </p:nvSpPr>
        <p:spPr/>
        <p:txBody>
          <a:bodyPr/>
          <a:lstStyle/>
          <a:p>
            <a:fld id="{53B327D7-FE10-1A4E-BC75-ED72A21CFBF7}" type="slidenum">
              <a:rPr lang="en-US" smtClean="0"/>
              <a:t>16</a:t>
            </a:fld>
            <a:endParaRPr lang="en-US"/>
          </a:p>
        </p:txBody>
      </p:sp>
    </p:spTree>
    <p:extLst>
      <p:ext uri="{BB962C8B-B14F-4D97-AF65-F5344CB8AC3E}">
        <p14:creationId xmlns:p14="http://schemas.microsoft.com/office/powerpoint/2010/main" val="202557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696649" y="455466"/>
            <a:ext cx="10556807" cy="692719"/>
          </a:xfrm>
        </p:spPr>
        <p:txBody>
          <a:bodyPr>
            <a:normAutofit fontScale="90000"/>
          </a:bodyPr>
          <a:lstStyle/>
          <a:p>
            <a:r>
              <a:rPr lang="en-AU" dirty="0"/>
              <a:t>Case study: Ravensworth Mine, Hunter Valley, NSW</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056061" y="1269261"/>
            <a:ext cx="10367150" cy="4391765"/>
          </a:xfrm>
        </p:spPr>
        <p:txBody>
          <a:bodyPr/>
          <a:lstStyle/>
          <a:p>
            <a:endParaRPr lang="en-AU" dirty="0"/>
          </a:p>
          <a:p>
            <a:pPr marL="0" indent="0">
              <a:buNone/>
            </a:pPr>
            <a:endParaRPr lang="en-AU" dirty="0"/>
          </a:p>
        </p:txBody>
      </p:sp>
      <p:sp>
        <p:nvSpPr>
          <p:cNvPr id="4" name="Rectangle 3">
            <a:extLst>
              <a:ext uri="{FF2B5EF4-FFF2-40B4-BE49-F238E27FC236}">
                <a16:creationId xmlns:a16="http://schemas.microsoft.com/office/drawing/2014/main" id="{B7C0B26E-6ACB-4F7B-9A45-64B682F1B565}"/>
              </a:ext>
            </a:extLst>
          </p:cNvPr>
          <p:cNvSpPr/>
          <p:nvPr/>
        </p:nvSpPr>
        <p:spPr>
          <a:xfrm>
            <a:off x="696650" y="1859703"/>
            <a:ext cx="6119264" cy="3138594"/>
          </a:xfrm>
          <a:prstGeom prst="rect">
            <a:avLst/>
          </a:prstGeom>
        </p:spPr>
        <p:txBody>
          <a:bodyPr wrap="square">
            <a:spAutoFit/>
          </a:bodyPr>
          <a:lstStyle/>
          <a:p>
            <a:r>
              <a:rPr lang="en-AU" dirty="0"/>
              <a:t>30 November 2013 </a:t>
            </a:r>
          </a:p>
          <a:p>
            <a:r>
              <a:rPr lang="en-AU" dirty="0"/>
              <a:t>Principal Hazard – (vii) roads or other vehicle operating areas</a:t>
            </a:r>
          </a:p>
          <a:p>
            <a:endParaRPr lang="en-AU" dirty="0">
              <a:highlight>
                <a:srgbClr val="FFFF00"/>
              </a:highlight>
            </a:endParaRPr>
          </a:p>
          <a:p>
            <a:r>
              <a:rPr lang="en-AU" b="1" dirty="0"/>
              <a:t>Pattern of failure:</a:t>
            </a:r>
          </a:p>
          <a:p>
            <a:pPr marL="342831" indent="-342831">
              <a:buFont typeface="Arial" pitchFamily="34" charset="0"/>
              <a:buAutoNum type="arabicPeriod"/>
            </a:pPr>
            <a:r>
              <a:rPr lang="en-AU" b="1" dirty="0"/>
              <a:t>Design engineering and maintenance flaws</a:t>
            </a:r>
          </a:p>
          <a:p>
            <a:r>
              <a:rPr lang="en-AU" dirty="0"/>
              <a:t>Intersection design and signage.</a:t>
            </a:r>
          </a:p>
          <a:p>
            <a:r>
              <a:rPr lang="en-AU" dirty="0"/>
              <a:t>Background lighting.</a:t>
            </a:r>
          </a:p>
          <a:p>
            <a:r>
              <a:rPr lang="en-AU" dirty="0"/>
              <a:t>Poor visibility around the truck at night.</a:t>
            </a:r>
          </a:p>
          <a:p>
            <a:r>
              <a:rPr lang="en-AU" dirty="0"/>
              <a:t>Absence of illumination devices to enhance visibility.</a:t>
            </a:r>
          </a:p>
          <a:p>
            <a:r>
              <a:rPr lang="en-AU" dirty="0"/>
              <a:t>Lack of collision avoidance systems.</a:t>
            </a:r>
          </a:p>
          <a:p>
            <a:r>
              <a:rPr lang="en-AU" dirty="0"/>
              <a:t>Over reliance on administrative controls.</a:t>
            </a:r>
          </a:p>
        </p:txBody>
      </p:sp>
      <p:pic>
        <p:nvPicPr>
          <p:cNvPr id="6" name="Picture 5">
            <a:extLst>
              <a:ext uri="{FF2B5EF4-FFF2-40B4-BE49-F238E27FC236}">
                <a16:creationId xmlns:a16="http://schemas.microsoft.com/office/drawing/2014/main" id="{9C4840B9-CC2C-493A-8EBA-0D5B71A84AC9}"/>
              </a:ext>
            </a:extLst>
          </p:cNvPr>
          <p:cNvPicPr>
            <a:picLocks noChangeAspect="1"/>
          </p:cNvPicPr>
          <p:nvPr/>
        </p:nvPicPr>
        <p:blipFill>
          <a:blip r:embed="rId3"/>
          <a:stretch>
            <a:fillRect/>
          </a:stretch>
        </p:blipFill>
        <p:spPr>
          <a:xfrm>
            <a:off x="7446375" y="3901210"/>
            <a:ext cx="3248872" cy="2079279"/>
          </a:xfrm>
          <a:prstGeom prst="rect">
            <a:avLst/>
          </a:prstGeom>
          <a:ln>
            <a:solidFill>
              <a:schemeClr val="tx2"/>
            </a:solidFill>
          </a:ln>
        </p:spPr>
      </p:pic>
      <p:pic>
        <p:nvPicPr>
          <p:cNvPr id="9" name="Picture 8">
            <a:extLst>
              <a:ext uri="{FF2B5EF4-FFF2-40B4-BE49-F238E27FC236}">
                <a16:creationId xmlns:a16="http://schemas.microsoft.com/office/drawing/2014/main" id="{6E427668-B2CD-4C84-AC02-0C6459CAD353}"/>
              </a:ext>
            </a:extLst>
          </p:cNvPr>
          <p:cNvPicPr>
            <a:picLocks noChangeAspect="1"/>
          </p:cNvPicPr>
          <p:nvPr/>
        </p:nvPicPr>
        <p:blipFill>
          <a:blip r:embed="rId4"/>
          <a:stretch>
            <a:fillRect/>
          </a:stretch>
        </p:blipFill>
        <p:spPr>
          <a:xfrm>
            <a:off x="7426492" y="1342768"/>
            <a:ext cx="3268756" cy="2437367"/>
          </a:xfrm>
          <a:prstGeom prst="rect">
            <a:avLst/>
          </a:prstGeom>
          <a:ln>
            <a:solidFill>
              <a:schemeClr val="tx2"/>
            </a:solidFill>
          </a:ln>
        </p:spPr>
      </p:pic>
      <p:sp>
        <p:nvSpPr>
          <p:cNvPr id="7" name="TextBox 6">
            <a:extLst>
              <a:ext uri="{FF2B5EF4-FFF2-40B4-BE49-F238E27FC236}">
                <a16:creationId xmlns:a16="http://schemas.microsoft.com/office/drawing/2014/main" id="{5B7B6050-4688-4760-9092-DA29E0455A5A}"/>
              </a:ext>
            </a:extLst>
          </p:cNvPr>
          <p:cNvSpPr txBox="1"/>
          <p:nvPr/>
        </p:nvSpPr>
        <p:spPr>
          <a:xfrm>
            <a:off x="7367701" y="6060950"/>
            <a:ext cx="2519697" cy="369247"/>
          </a:xfrm>
          <a:prstGeom prst="rect">
            <a:avLst/>
          </a:prstGeom>
          <a:noFill/>
        </p:spPr>
        <p:txBody>
          <a:bodyPr wrap="square" rtlCol="0">
            <a:spAutoFit/>
          </a:bodyPr>
          <a:lstStyle/>
          <a:p>
            <a:r>
              <a:rPr lang="en-AU" b="1" dirty="0">
                <a:solidFill>
                  <a:srgbClr val="FF0000"/>
                </a:solidFill>
              </a:rPr>
              <a:t>Fatalities: 1 miner</a:t>
            </a:r>
          </a:p>
        </p:txBody>
      </p:sp>
      <p:sp>
        <p:nvSpPr>
          <p:cNvPr id="5" name="Slide Number Placeholder 4">
            <a:extLst>
              <a:ext uri="{FF2B5EF4-FFF2-40B4-BE49-F238E27FC236}">
                <a16:creationId xmlns:a16="http://schemas.microsoft.com/office/drawing/2014/main" id="{37A5BE2C-3522-490F-AC86-82AB8208EF64}"/>
              </a:ext>
            </a:extLst>
          </p:cNvPr>
          <p:cNvSpPr>
            <a:spLocks noGrp="1"/>
          </p:cNvSpPr>
          <p:nvPr>
            <p:ph type="sldNum" sz="quarter" idx="12"/>
          </p:nvPr>
        </p:nvSpPr>
        <p:spPr/>
        <p:txBody>
          <a:bodyPr/>
          <a:lstStyle/>
          <a:p>
            <a:fld id="{53B327D7-FE10-1A4E-BC75-ED72A21CFBF7}" type="slidenum">
              <a:rPr lang="en-US" smtClean="0"/>
              <a:t>17</a:t>
            </a:fld>
            <a:endParaRPr lang="en-US"/>
          </a:p>
        </p:txBody>
      </p:sp>
    </p:spTree>
    <p:extLst>
      <p:ext uri="{BB962C8B-B14F-4D97-AF65-F5344CB8AC3E}">
        <p14:creationId xmlns:p14="http://schemas.microsoft.com/office/powerpoint/2010/main" val="281338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039720" y="779446"/>
            <a:ext cx="10367150" cy="489815"/>
          </a:xfrm>
        </p:spPr>
        <p:txBody>
          <a:bodyPr>
            <a:normAutofit fontScale="90000"/>
          </a:bodyPr>
          <a:lstStyle/>
          <a:p>
            <a:r>
              <a:rPr lang="en-AU" dirty="0"/>
              <a:t>Case study: Cudal Limestone Quarry, Cudal, NSW</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056061" y="1269261"/>
            <a:ext cx="10367150" cy="4391765"/>
          </a:xfrm>
        </p:spPr>
        <p:txBody>
          <a:bodyPr/>
          <a:lstStyle/>
          <a:p>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p:txBody>
      </p:sp>
      <p:sp>
        <p:nvSpPr>
          <p:cNvPr id="4" name="Rectangle 3">
            <a:extLst>
              <a:ext uri="{FF2B5EF4-FFF2-40B4-BE49-F238E27FC236}">
                <a16:creationId xmlns:a16="http://schemas.microsoft.com/office/drawing/2014/main" id="{B7C0B26E-6ACB-4F7B-9A45-64B682F1B565}"/>
              </a:ext>
            </a:extLst>
          </p:cNvPr>
          <p:cNvSpPr/>
          <p:nvPr/>
        </p:nvSpPr>
        <p:spPr>
          <a:xfrm>
            <a:off x="1056061" y="1721236"/>
            <a:ext cx="5759853" cy="3415529"/>
          </a:xfrm>
          <a:prstGeom prst="rect">
            <a:avLst/>
          </a:prstGeom>
        </p:spPr>
        <p:txBody>
          <a:bodyPr wrap="square">
            <a:spAutoFit/>
          </a:bodyPr>
          <a:lstStyle/>
          <a:p>
            <a:r>
              <a:rPr lang="en-AU" dirty="0"/>
              <a:t>27 August 2014 	</a:t>
            </a:r>
          </a:p>
          <a:p>
            <a:r>
              <a:rPr lang="en-AU" dirty="0"/>
              <a:t>Principal Hazard – (x) a hazard identified under clause 34</a:t>
            </a:r>
          </a:p>
          <a:p>
            <a:endParaRPr lang="en-AU" b="1" dirty="0"/>
          </a:p>
          <a:p>
            <a:r>
              <a:rPr lang="en-AU" b="1" dirty="0"/>
              <a:t>Pattern of failure:</a:t>
            </a:r>
          </a:p>
          <a:p>
            <a:r>
              <a:rPr lang="en-AU" b="1" dirty="0"/>
              <a:t>1. Design engineering and maintenance flaws</a:t>
            </a:r>
          </a:p>
          <a:p>
            <a:r>
              <a:rPr lang="en-AU" dirty="0"/>
              <a:t>Failure to meet wiring requirements</a:t>
            </a:r>
          </a:p>
          <a:p>
            <a:r>
              <a:rPr lang="en-AU" dirty="0"/>
              <a:t>Inadequate engineering to include multiple barriers to electric shock</a:t>
            </a:r>
          </a:p>
          <a:p>
            <a:endParaRPr lang="en-AU" b="1" dirty="0"/>
          </a:p>
          <a:p>
            <a:r>
              <a:rPr lang="en-AU" b="1" dirty="0"/>
              <a:t>5. Flaws in system auditing</a:t>
            </a:r>
          </a:p>
          <a:p>
            <a:r>
              <a:rPr lang="en-AU" dirty="0"/>
              <a:t>No Earth to Neutral (E-N) link at main switchboard</a:t>
            </a:r>
          </a:p>
          <a:p>
            <a:r>
              <a:rPr lang="en-AU" dirty="0"/>
              <a:t>Non compliant electrical work</a:t>
            </a:r>
          </a:p>
        </p:txBody>
      </p:sp>
      <p:pic>
        <p:nvPicPr>
          <p:cNvPr id="7" name="Picture 6">
            <a:extLst>
              <a:ext uri="{FF2B5EF4-FFF2-40B4-BE49-F238E27FC236}">
                <a16:creationId xmlns:a16="http://schemas.microsoft.com/office/drawing/2014/main" id="{3771B590-CC77-4D9B-8716-00DD033B6175}"/>
              </a:ext>
            </a:extLst>
          </p:cNvPr>
          <p:cNvPicPr>
            <a:picLocks noChangeAspect="1"/>
          </p:cNvPicPr>
          <p:nvPr/>
        </p:nvPicPr>
        <p:blipFill>
          <a:blip r:embed="rId3"/>
          <a:stretch>
            <a:fillRect/>
          </a:stretch>
        </p:blipFill>
        <p:spPr>
          <a:xfrm>
            <a:off x="7820158" y="1463509"/>
            <a:ext cx="3548321" cy="3930983"/>
          </a:xfrm>
          <a:prstGeom prst="rect">
            <a:avLst/>
          </a:prstGeom>
        </p:spPr>
      </p:pic>
      <p:sp>
        <p:nvSpPr>
          <p:cNvPr id="6" name="TextBox 5">
            <a:extLst>
              <a:ext uri="{FF2B5EF4-FFF2-40B4-BE49-F238E27FC236}">
                <a16:creationId xmlns:a16="http://schemas.microsoft.com/office/drawing/2014/main" id="{DBFB9D0D-52B3-436D-A9F6-84F2DB6FD115}"/>
              </a:ext>
            </a:extLst>
          </p:cNvPr>
          <p:cNvSpPr txBox="1"/>
          <p:nvPr/>
        </p:nvSpPr>
        <p:spPr>
          <a:xfrm>
            <a:off x="7745813" y="5457694"/>
            <a:ext cx="4679436" cy="369247"/>
          </a:xfrm>
          <a:prstGeom prst="rect">
            <a:avLst/>
          </a:prstGeom>
          <a:noFill/>
        </p:spPr>
        <p:txBody>
          <a:bodyPr wrap="square" rtlCol="0">
            <a:spAutoFit/>
          </a:bodyPr>
          <a:lstStyle/>
          <a:p>
            <a:r>
              <a:rPr lang="en-AU" b="1" dirty="0">
                <a:solidFill>
                  <a:srgbClr val="FF0000"/>
                </a:solidFill>
              </a:rPr>
              <a:t>Fatalities: 1 neighbouring resident</a:t>
            </a:r>
          </a:p>
        </p:txBody>
      </p:sp>
      <p:sp>
        <p:nvSpPr>
          <p:cNvPr id="5" name="Slide Number Placeholder 4">
            <a:extLst>
              <a:ext uri="{FF2B5EF4-FFF2-40B4-BE49-F238E27FC236}">
                <a16:creationId xmlns:a16="http://schemas.microsoft.com/office/drawing/2014/main" id="{31010DC7-F63C-4E34-A9F7-52FC10D0C407}"/>
              </a:ext>
            </a:extLst>
          </p:cNvPr>
          <p:cNvSpPr>
            <a:spLocks noGrp="1"/>
          </p:cNvSpPr>
          <p:nvPr>
            <p:ph type="sldNum" sz="quarter" idx="12"/>
          </p:nvPr>
        </p:nvSpPr>
        <p:spPr/>
        <p:txBody>
          <a:bodyPr/>
          <a:lstStyle/>
          <a:p>
            <a:fld id="{53B327D7-FE10-1A4E-BC75-ED72A21CFBF7}" type="slidenum">
              <a:rPr lang="en-US" smtClean="0"/>
              <a:t>18</a:t>
            </a:fld>
            <a:endParaRPr lang="en-US"/>
          </a:p>
        </p:txBody>
      </p:sp>
    </p:spTree>
    <p:extLst>
      <p:ext uri="{BB962C8B-B14F-4D97-AF65-F5344CB8AC3E}">
        <p14:creationId xmlns:p14="http://schemas.microsoft.com/office/powerpoint/2010/main" val="87854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128598" y="574689"/>
            <a:ext cx="10514158" cy="674689"/>
          </a:xfrm>
        </p:spPr>
        <p:txBody>
          <a:bodyPr>
            <a:normAutofit fontScale="90000"/>
          </a:bodyPr>
          <a:lstStyle/>
          <a:p>
            <a:r>
              <a:rPr lang="en-AU" dirty="0"/>
              <a:t>Case study: Moolarben Coal Operations, Ulan, NSW</a:t>
            </a:r>
          </a:p>
        </p:txBody>
      </p:sp>
      <p:sp>
        <p:nvSpPr>
          <p:cNvPr id="4" name="Rectangle 3">
            <a:extLst>
              <a:ext uri="{FF2B5EF4-FFF2-40B4-BE49-F238E27FC236}">
                <a16:creationId xmlns:a16="http://schemas.microsoft.com/office/drawing/2014/main" id="{B7C0B26E-6ACB-4F7B-9A45-64B682F1B565}"/>
              </a:ext>
            </a:extLst>
          </p:cNvPr>
          <p:cNvSpPr/>
          <p:nvPr/>
        </p:nvSpPr>
        <p:spPr>
          <a:xfrm>
            <a:off x="1113371" y="1014360"/>
            <a:ext cx="5612893" cy="4523268"/>
          </a:xfrm>
          <a:prstGeom prst="rect">
            <a:avLst/>
          </a:prstGeom>
        </p:spPr>
        <p:txBody>
          <a:bodyPr wrap="square">
            <a:spAutoFit/>
          </a:bodyPr>
          <a:lstStyle/>
          <a:p>
            <a:endParaRPr lang="en-AU" dirty="0"/>
          </a:p>
          <a:p>
            <a:r>
              <a:rPr lang="en-AU" dirty="0"/>
              <a:t>6 June 2015  </a:t>
            </a:r>
          </a:p>
          <a:p>
            <a:r>
              <a:rPr lang="en-AU" dirty="0"/>
              <a:t>Principal Hazard – (1) ground or strata failure</a:t>
            </a:r>
          </a:p>
          <a:p>
            <a:r>
              <a:rPr lang="en-AU" b="1" dirty="0"/>
              <a:t>Pattern of failure:</a:t>
            </a:r>
          </a:p>
          <a:p>
            <a:endParaRPr lang="en-AU" b="1" dirty="0"/>
          </a:p>
          <a:p>
            <a:pPr marL="342831" indent="-342831">
              <a:buFont typeface="Arial" pitchFamily="34" charset="0"/>
              <a:buAutoNum type="arabicPeriod"/>
            </a:pPr>
            <a:r>
              <a:rPr lang="en-AU" b="1" dirty="0"/>
              <a:t>Design engineering and maintenance flaws</a:t>
            </a:r>
          </a:p>
          <a:p>
            <a:r>
              <a:rPr lang="en-AU" dirty="0"/>
              <a:t>Potential for instability had been identified but </a:t>
            </a:r>
            <a:br>
              <a:rPr lang="en-AU" dirty="0"/>
            </a:br>
            <a:r>
              <a:rPr lang="en-AU" dirty="0"/>
              <a:t>the impact on the roadway not considered</a:t>
            </a:r>
          </a:p>
          <a:p>
            <a:endParaRPr lang="en-AU" b="1" dirty="0"/>
          </a:p>
          <a:p>
            <a:pPr marL="457109" indent="-457109">
              <a:buAutoNum type="arabicPeriod" startAt="3"/>
            </a:pPr>
            <a:r>
              <a:rPr lang="en-AU" b="1" dirty="0"/>
              <a:t>Flaws in risk assessment</a:t>
            </a:r>
          </a:p>
          <a:p>
            <a:r>
              <a:rPr lang="en-AU" dirty="0"/>
              <a:t>Measures implemented to manage the risk were </a:t>
            </a:r>
          </a:p>
          <a:p>
            <a:r>
              <a:rPr lang="en-AU" dirty="0"/>
              <a:t>insufficient if preventing the failure of the highwall</a:t>
            </a:r>
          </a:p>
          <a:p>
            <a:endParaRPr lang="en-AU" dirty="0"/>
          </a:p>
          <a:p>
            <a:r>
              <a:rPr lang="en-AU" b="1" dirty="0"/>
              <a:t>4.   Flaws in management systems</a:t>
            </a:r>
          </a:p>
          <a:p>
            <a:r>
              <a:rPr lang="en-AU" dirty="0"/>
              <a:t>Improved monitoring may have assisted in isolating the area and controlling the adjacent public road.</a:t>
            </a:r>
          </a:p>
        </p:txBody>
      </p:sp>
      <p:pic>
        <p:nvPicPr>
          <p:cNvPr id="6" name="Picture 5">
            <a:extLst>
              <a:ext uri="{FF2B5EF4-FFF2-40B4-BE49-F238E27FC236}">
                <a16:creationId xmlns:a16="http://schemas.microsoft.com/office/drawing/2014/main" id="{8FD95C4E-9F51-40D7-8F3D-5E33FB5F6B95}"/>
              </a:ext>
            </a:extLst>
          </p:cNvPr>
          <p:cNvPicPr>
            <a:picLocks noChangeAspect="1"/>
          </p:cNvPicPr>
          <p:nvPr/>
        </p:nvPicPr>
        <p:blipFill>
          <a:blip r:embed="rId3"/>
          <a:stretch>
            <a:fillRect/>
          </a:stretch>
        </p:blipFill>
        <p:spPr>
          <a:xfrm>
            <a:off x="7088652" y="1707141"/>
            <a:ext cx="4848988" cy="2661926"/>
          </a:xfrm>
          <a:prstGeom prst="rect">
            <a:avLst/>
          </a:prstGeom>
          <a:ln>
            <a:solidFill>
              <a:schemeClr val="tx2"/>
            </a:solidFill>
          </a:ln>
        </p:spPr>
      </p:pic>
      <p:sp>
        <p:nvSpPr>
          <p:cNvPr id="7" name="TextBox 6">
            <a:extLst>
              <a:ext uri="{FF2B5EF4-FFF2-40B4-BE49-F238E27FC236}">
                <a16:creationId xmlns:a16="http://schemas.microsoft.com/office/drawing/2014/main" id="{602BDBDF-75D4-411E-BB94-CC665A150454}"/>
              </a:ext>
            </a:extLst>
          </p:cNvPr>
          <p:cNvSpPr txBox="1"/>
          <p:nvPr/>
        </p:nvSpPr>
        <p:spPr>
          <a:xfrm>
            <a:off x="7021934" y="4510020"/>
            <a:ext cx="3556585" cy="646181"/>
          </a:xfrm>
          <a:prstGeom prst="rect">
            <a:avLst/>
          </a:prstGeom>
          <a:noFill/>
        </p:spPr>
        <p:txBody>
          <a:bodyPr wrap="square" rtlCol="0">
            <a:spAutoFit/>
          </a:bodyPr>
          <a:lstStyle/>
          <a:p>
            <a:r>
              <a:rPr lang="en-AU" b="1" dirty="0">
                <a:solidFill>
                  <a:srgbClr val="FF0000"/>
                </a:solidFill>
              </a:rPr>
              <a:t>Fatalities: 0 </a:t>
            </a:r>
          </a:p>
          <a:p>
            <a:r>
              <a:rPr lang="en-AU" b="1" dirty="0">
                <a:solidFill>
                  <a:srgbClr val="FF0000"/>
                </a:solidFill>
              </a:rPr>
              <a:t>Public road adjacent</a:t>
            </a:r>
          </a:p>
        </p:txBody>
      </p:sp>
      <p:sp>
        <p:nvSpPr>
          <p:cNvPr id="3" name="Slide Number Placeholder 2">
            <a:extLst>
              <a:ext uri="{FF2B5EF4-FFF2-40B4-BE49-F238E27FC236}">
                <a16:creationId xmlns:a16="http://schemas.microsoft.com/office/drawing/2014/main" id="{6B21ACA1-CE6F-4965-AC77-ECC223D70C7D}"/>
              </a:ext>
            </a:extLst>
          </p:cNvPr>
          <p:cNvSpPr>
            <a:spLocks noGrp="1"/>
          </p:cNvSpPr>
          <p:nvPr>
            <p:ph type="sldNum" sz="quarter" idx="12"/>
          </p:nvPr>
        </p:nvSpPr>
        <p:spPr/>
        <p:txBody>
          <a:bodyPr/>
          <a:lstStyle/>
          <a:p>
            <a:fld id="{53B327D7-FE10-1A4E-BC75-ED72A21CFBF7}" type="slidenum">
              <a:rPr lang="en-US" smtClean="0"/>
              <a:t>19</a:t>
            </a:fld>
            <a:endParaRPr lang="en-US"/>
          </a:p>
        </p:txBody>
      </p:sp>
    </p:spTree>
    <p:extLst>
      <p:ext uri="{BB962C8B-B14F-4D97-AF65-F5344CB8AC3E}">
        <p14:creationId xmlns:p14="http://schemas.microsoft.com/office/powerpoint/2010/main" val="233416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278525-078F-4699-8A81-E801AC7868B5}"/>
              </a:ext>
            </a:extLst>
          </p:cNvPr>
          <p:cNvSpPr>
            <a:spLocks noGrp="1"/>
          </p:cNvSpPr>
          <p:nvPr>
            <p:ph idx="1"/>
          </p:nvPr>
        </p:nvSpPr>
        <p:spPr>
          <a:xfrm>
            <a:off x="838200" y="1385180"/>
            <a:ext cx="9704294" cy="4329820"/>
          </a:xfrm>
        </p:spPr>
        <p:txBody>
          <a:bodyPr>
            <a:noAutofit/>
          </a:bodyPr>
          <a:lstStyle/>
          <a:p>
            <a:pPr>
              <a:lnSpc>
                <a:spcPct val="150000"/>
              </a:lnSpc>
              <a:spcBef>
                <a:spcPts val="0"/>
              </a:spcBef>
            </a:pPr>
            <a:r>
              <a:rPr lang="en-US" sz="1800" dirty="0"/>
              <a:t>Recognise recurrent patterns of failure linked to significant work health and safety incidents.</a:t>
            </a:r>
          </a:p>
          <a:p>
            <a:pPr lvl="0">
              <a:lnSpc>
                <a:spcPct val="150000"/>
              </a:lnSpc>
            </a:pPr>
            <a:r>
              <a:rPr lang="en-AU" sz="1800" dirty="0"/>
              <a:t>Understand how identifying and managing a principal hazard links to reducing risk.</a:t>
            </a:r>
          </a:p>
          <a:p>
            <a:pPr lvl="0">
              <a:lnSpc>
                <a:spcPct val="150000"/>
              </a:lnSpc>
            </a:pPr>
            <a:r>
              <a:rPr lang="en-AU" sz="1800" dirty="0">
                <a:solidFill>
                  <a:srgbClr val="323232"/>
                </a:solidFill>
              </a:rPr>
              <a:t>Build an understanding of roles, responsibilities and mechanisms that foster a safe work culture.</a:t>
            </a:r>
          </a:p>
          <a:p>
            <a:pPr lvl="0">
              <a:lnSpc>
                <a:spcPct val="150000"/>
              </a:lnSpc>
            </a:pPr>
            <a:r>
              <a:rPr lang="en-AU" sz="1800" dirty="0">
                <a:solidFill>
                  <a:srgbClr val="323232"/>
                </a:solidFill>
              </a:rPr>
              <a:t>Identify contemporary risk factors and vulnerabilities in your organisational safety management systems.</a:t>
            </a:r>
          </a:p>
          <a:p>
            <a:pPr lvl="0">
              <a:lnSpc>
                <a:spcPct val="150000"/>
              </a:lnSpc>
            </a:pPr>
            <a:r>
              <a:rPr lang="en-AU" sz="1800" dirty="0">
                <a:solidFill>
                  <a:srgbClr val="323232"/>
                </a:solidFill>
              </a:rPr>
              <a:t>Develop risk control options and strategies that best manage work, health and safety risks.</a:t>
            </a:r>
          </a:p>
        </p:txBody>
      </p:sp>
      <p:sp>
        <p:nvSpPr>
          <p:cNvPr id="4" name="Title 3">
            <a:extLst>
              <a:ext uri="{FF2B5EF4-FFF2-40B4-BE49-F238E27FC236}">
                <a16:creationId xmlns:a16="http://schemas.microsoft.com/office/drawing/2014/main" id="{64733F9E-B442-45B4-9C55-1C217DE09205}"/>
              </a:ext>
            </a:extLst>
          </p:cNvPr>
          <p:cNvSpPr>
            <a:spLocks noGrp="1"/>
          </p:cNvSpPr>
          <p:nvPr>
            <p:ph type="title"/>
          </p:nvPr>
        </p:nvSpPr>
        <p:spPr>
          <a:xfrm>
            <a:off x="838200" y="365126"/>
            <a:ext cx="10515600" cy="866146"/>
          </a:xfrm>
        </p:spPr>
        <p:txBody>
          <a:bodyPr>
            <a:normAutofit/>
          </a:bodyPr>
          <a:lstStyle/>
          <a:p>
            <a:r>
              <a:rPr lang="en-AU" dirty="0"/>
              <a:t>Learning outcomes</a:t>
            </a:r>
          </a:p>
        </p:txBody>
      </p:sp>
      <p:sp>
        <p:nvSpPr>
          <p:cNvPr id="2" name="Slide Number Placeholder 1">
            <a:extLst>
              <a:ext uri="{FF2B5EF4-FFF2-40B4-BE49-F238E27FC236}">
                <a16:creationId xmlns:a16="http://schemas.microsoft.com/office/drawing/2014/main" id="{311E8912-D238-44CC-B49E-0F8D03759EC9}"/>
              </a:ext>
            </a:extLst>
          </p:cNvPr>
          <p:cNvSpPr>
            <a:spLocks noGrp="1"/>
          </p:cNvSpPr>
          <p:nvPr>
            <p:ph type="sldNum" sz="quarter" idx="12"/>
          </p:nvPr>
        </p:nvSpPr>
        <p:spPr/>
        <p:txBody>
          <a:bodyPr/>
          <a:lstStyle/>
          <a:p>
            <a:fld id="{53B327D7-FE10-1A4E-BC75-ED72A21CFBF7}" type="slidenum">
              <a:rPr lang="en-US" smtClean="0"/>
              <a:t>2</a:t>
            </a:fld>
            <a:endParaRPr lang="en-US"/>
          </a:p>
        </p:txBody>
      </p:sp>
    </p:spTree>
    <p:extLst>
      <p:ext uri="{BB962C8B-B14F-4D97-AF65-F5344CB8AC3E}">
        <p14:creationId xmlns:p14="http://schemas.microsoft.com/office/powerpoint/2010/main" val="1807993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5A2D0D-9646-4AED-BC52-2C37DAE3601B}"/>
              </a:ext>
            </a:extLst>
          </p:cNvPr>
          <p:cNvSpPr txBox="1"/>
          <p:nvPr/>
        </p:nvSpPr>
        <p:spPr>
          <a:xfrm>
            <a:off x="7004872" y="5613237"/>
            <a:ext cx="2519697" cy="369247"/>
          </a:xfrm>
          <a:prstGeom prst="rect">
            <a:avLst/>
          </a:prstGeom>
          <a:noFill/>
        </p:spPr>
        <p:txBody>
          <a:bodyPr wrap="square" rtlCol="0">
            <a:spAutoFit/>
          </a:bodyPr>
          <a:lstStyle/>
          <a:p>
            <a:pPr algn="r"/>
            <a:r>
              <a:rPr lang="en-AU" dirty="0"/>
              <a:t>Time  13:20</a:t>
            </a:r>
          </a:p>
        </p:txBody>
      </p:sp>
      <p:sp>
        <p:nvSpPr>
          <p:cNvPr id="5" name="TextBox 4">
            <a:extLst>
              <a:ext uri="{FF2B5EF4-FFF2-40B4-BE49-F238E27FC236}">
                <a16:creationId xmlns:a16="http://schemas.microsoft.com/office/drawing/2014/main" id="{9B8F3A93-F738-4666-BA25-B9575D00741A}"/>
              </a:ext>
            </a:extLst>
          </p:cNvPr>
          <p:cNvSpPr txBox="1"/>
          <p:nvPr/>
        </p:nvSpPr>
        <p:spPr>
          <a:xfrm>
            <a:off x="1548298" y="5661085"/>
            <a:ext cx="3752656" cy="369247"/>
          </a:xfrm>
          <a:prstGeom prst="rect">
            <a:avLst/>
          </a:prstGeom>
          <a:noFill/>
        </p:spPr>
        <p:txBody>
          <a:bodyPr wrap="square" rtlCol="0">
            <a:spAutoFit/>
          </a:bodyPr>
          <a:lstStyle/>
          <a:p>
            <a:r>
              <a:rPr lang="en-AU" b="1" dirty="0">
                <a:solidFill>
                  <a:srgbClr val="FF0000"/>
                </a:solidFill>
              </a:rPr>
              <a:t>Fatalities: 29 miners</a:t>
            </a:r>
          </a:p>
        </p:txBody>
      </p:sp>
      <p:sp>
        <p:nvSpPr>
          <p:cNvPr id="7" name="Title 5">
            <a:extLst>
              <a:ext uri="{FF2B5EF4-FFF2-40B4-BE49-F238E27FC236}">
                <a16:creationId xmlns:a16="http://schemas.microsoft.com/office/drawing/2014/main" id="{CBF4E951-67D8-47BC-B4F8-9C0881CF7CCA}"/>
              </a:ext>
            </a:extLst>
          </p:cNvPr>
          <p:cNvSpPr txBox="1">
            <a:spLocks/>
          </p:cNvSpPr>
          <p:nvPr/>
        </p:nvSpPr>
        <p:spPr>
          <a:xfrm>
            <a:off x="1332871" y="449543"/>
            <a:ext cx="10367150" cy="54272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dirty="0"/>
              <a:t> Case study: Pike River, New Zealand</a:t>
            </a:r>
          </a:p>
        </p:txBody>
      </p:sp>
      <p:pic>
        <p:nvPicPr>
          <p:cNvPr id="8" name="Online Media 7">
            <a:hlinkClick r:id="" action="ppaction://media"/>
            <a:extLst>
              <a:ext uri="{FF2B5EF4-FFF2-40B4-BE49-F238E27FC236}">
                <a16:creationId xmlns:a16="http://schemas.microsoft.com/office/drawing/2014/main" id="{E9CF09D9-A156-4E0C-A1B6-16DA07A5777B}"/>
              </a:ext>
            </a:extLst>
          </p:cNvPr>
          <p:cNvPicPr>
            <a:picLocks noRot="1" noChangeAspect="1"/>
          </p:cNvPicPr>
          <p:nvPr>
            <a:videoFile r:link="rId1"/>
          </p:nvPr>
        </p:nvPicPr>
        <p:blipFill>
          <a:blip r:embed="rId4"/>
          <a:stretch>
            <a:fillRect/>
          </a:stretch>
        </p:blipFill>
        <p:spPr>
          <a:xfrm>
            <a:off x="1630596" y="1151231"/>
            <a:ext cx="7821589" cy="4399644"/>
          </a:xfrm>
          <a:prstGeom prst="rect">
            <a:avLst/>
          </a:prstGeom>
        </p:spPr>
      </p:pic>
      <p:sp>
        <p:nvSpPr>
          <p:cNvPr id="2" name="Slide Number Placeholder 1">
            <a:extLst>
              <a:ext uri="{FF2B5EF4-FFF2-40B4-BE49-F238E27FC236}">
                <a16:creationId xmlns:a16="http://schemas.microsoft.com/office/drawing/2014/main" id="{F4FA19FF-009A-4F59-B5AB-473930A9F4FC}"/>
              </a:ext>
            </a:extLst>
          </p:cNvPr>
          <p:cNvSpPr>
            <a:spLocks noGrp="1"/>
          </p:cNvSpPr>
          <p:nvPr>
            <p:ph type="sldNum" sz="quarter" idx="12"/>
          </p:nvPr>
        </p:nvSpPr>
        <p:spPr/>
        <p:txBody>
          <a:bodyPr/>
          <a:lstStyle/>
          <a:p>
            <a:fld id="{53B327D7-FE10-1A4E-BC75-ED72A21CFBF7}" type="slidenum">
              <a:rPr lang="en-US" smtClean="0"/>
              <a:t>20</a:t>
            </a:fld>
            <a:endParaRPr lang="en-US"/>
          </a:p>
        </p:txBody>
      </p:sp>
    </p:spTree>
    <p:extLst>
      <p:ext uri="{BB962C8B-B14F-4D97-AF65-F5344CB8AC3E}">
        <p14:creationId xmlns:p14="http://schemas.microsoft.com/office/powerpoint/2010/main" val="305467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686651" y="1325568"/>
            <a:ext cx="6347828" cy="4877170"/>
          </a:xfrm>
        </p:spPr>
        <p:txBody>
          <a:bodyPr>
            <a:noAutofit/>
          </a:bodyPr>
          <a:lstStyle/>
          <a:p>
            <a:pPr marL="0" indent="0">
              <a:lnSpc>
                <a:spcPct val="120000"/>
              </a:lnSpc>
              <a:buNone/>
            </a:pPr>
            <a:r>
              <a:rPr lang="en-AU" sz="1800" dirty="0"/>
              <a:t>19 November 2010 - Principal Hazard – (ix) Fire/explosion</a:t>
            </a:r>
          </a:p>
          <a:p>
            <a:pPr marL="0" indent="0">
              <a:buNone/>
            </a:pPr>
            <a:r>
              <a:rPr lang="en-AU" sz="1800" b="1" dirty="0"/>
              <a:t>Pattern of failure:</a:t>
            </a:r>
          </a:p>
          <a:p>
            <a:pPr marL="0" indent="0">
              <a:buNone/>
            </a:pPr>
            <a:r>
              <a:rPr lang="en-US" sz="1800" b="1" dirty="0"/>
              <a:t>1. Design, engineering and maintenance flaws</a:t>
            </a:r>
          </a:p>
          <a:p>
            <a:pPr marL="0" indent="0">
              <a:buNone/>
              <a:tabLst>
                <a:tab pos="179352" algn="l"/>
              </a:tabLst>
            </a:pPr>
            <a:r>
              <a:rPr lang="en-US" sz="1800" dirty="0"/>
              <a:t>Decision to use hydro mining and the positioning of the main mine ventilation fan.</a:t>
            </a:r>
          </a:p>
          <a:p>
            <a:pPr marL="0" indent="0">
              <a:buNone/>
            </a:pPr>
            <a:r>
              <a:rPr lang="en-US" sz="1800" b="1" dirty="0"/>
              <a:t>2. Failure to heed clear warning signals</a:t>
            </a:r>
          </a:p>
          <a:p>
            <a:pPr marL="0" indent="0">
              <a:buNone/>
            </a:pPr>
            <a:r>
              <a:rPr lang="en-US" sz="1800" dirty="0"/>
              <a:t>Failure to respond to trends in atmospheric pressure and methane levels.</a:t>
            </a:r>
          </a:p>
          <a:p>
            <a:pPr marL="0" indent="0">
              <a:buNone/>
            </a:pPr>
            <a:r>
              <a:rPr lang="en-US" sz="1800" b="1" dirty="0"/>
              <a:t>3. Flaws in risk assessment</a:t>
            </a:r>
          </a:p>
          <a:p>
            <a:pPr marL="0" indent="0">
              <a:buNone/>
            </a:pPr>
            <a:r>
              <a:rPr lang="en-US" sz="1800" dirty="0"/>
              <a:t>Failure to risk assess hydro mining or UG main mine ventilation fan.</a:t>
            </a:r>
          </a:p>
          <a:p>
            <a:pPr marL="0" indent="0">
              <a:buNone/>
            </a:pPr>
            <a:r>
              <a:rPr lang="en-US" sz="1800" b="1" dirty="0"/>
              <a:t>4. Flaws in management systems</a:t>
            </a:r>
          </a:p>
          <a:p>
            <a:pPr marL="0" indent="0">
              <a:buNone/>
            </a:pPr>
            <a:r>
              <a:rPr lang="en-US" sz="1800" dirty="0"/>
              <a:t>Failure to maintain safety critical systems – stone dusting, ventilation, equipment.</a:t>
            </a:r>
            <a:endParaRPr lang="en-AU" sz="1800" dirty="0"/>
          </a:p>
        </p:txBody>
      </p:sp>
      <p:pic>
        <p:nvPicPr>
          <p:cNvPr id="6" name="Picture 5">
            <a:extLst>
              <a:ext uri="{FF2B5EF4-FFF2-40B4-BE49-F238E27FC236}">
                <a16:creationId xmlns:a16="http://schemas.microsoft.com/office/drawing/2014/main" id="{1BA76195-7D9F-46DE-BC6E-87A8F52CBA12}"/>
              </a:ext>
            </a:extLst>
          </p:cNvPr>
          <p:cNvPicPr>
            <a:picLocks noChangeAspect="1"/>
          </p:cNvPicPr>
          <p:nvPr/>
        </p:nvPicPr>
        <p:blipFill>
          <a:blip r:embed="rId3"/>
          <a:stretch>
            <a:fillRect/>
          </a:stretch>
        </p:blipFill>
        <p:spPr>
          <a:xfrm>
            <a:off x="7136470" y="1441106"/>
            <a:ext cx="4631865" cy="2938011"/>
          </a:xfrm>
          <a:prstGeom prst="rect">
            <a:avLst/>
          </a:prstGeom>
          <a:ln>
            <a:solidFill>
              <a:schemeClr val="tx2"/>
            </a:solidFill>
          </a:ln>
        </p:spPr>
      </p:pic>
      <p:sp>
        <p:nvSpPr>
          <p:cNvPr id="5" name="TextBox 4">
            <a:extLst>
              <a:ext uri="{FF2B5EF4-FFF2-40B4-BE49-F238E27FC236}">
                <a16:creationId xmlns:a16="http://schemas.microsoft.com/office/drawing/2014/main" id="{C287B3FE-BE76-4334-BED7-C7593AE34401}"/>
              </a:ext>
            </a:extLst>
          </p:cNvPr>
          <p:cNvSpPr txBox="1"/>
          <p:nvPr/>
        </p:nvSpPr>
        <p:spPr>
          <a:xfrm>
            <a:off x="7052384" y="4420378"/>
            <a:ext cx="3752656" cy="369247"/>
          </a:xfrm>
          <a:prstGeom prst="rect">
            <a:avLst/>
          </a:prstGeom>
          <a:noFill/>
        </p:spPr>
        <p:txBody>
          <a:bodyPr wrap="square" rtlCol="0">
            <a:spAutoFit/>
          </a:bodyPr>
          <a:lstStyle/>
          <a:p>
            <a:r>
              <a:rPr lang="en-AU" b="1" dirty="0">
                <a:solidFill>
                  <a:srgbClr val="FF0000"/>
                </a:solidFill>
              </a:rPr>
              <a:t>Fatalities: 29 miners</a:t>
            </a:r>
          </a:p>
        </p:txBody>
      </p:sp>
      <p:sp>
        <p:nvSpPr>
          <p:cNvPr id="7" name="Title 5">
            <a:extLst>
              <a:ext uri="{FF2B5EF4-FFF2-40B4-BE49-F238E27FC236}">
                <a16:creationId xmlns:a16="http://schemas.microsoft.com/office/drawing/2014/main" id="{BD6EFC42-BB97-441C-AA86-961D2EC83415}"/>
              </a:ext>
            </a:extLst>
          </p:cNvPr>
          <p:cNvSpPr txBox="1">
            <a:spLocks/>
          </p:cNvSpPr>
          <p:nvPr/>
        </p:nvSpPr>
        <p:spPr>
          <a:xfrm>
            <a:off x="507170" y="666519"/>
            <a:ext cx="10367150" cy="54272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dirty="0"/>
              <a:t> Case study: Pike River, New Zealand</a:t>
            </a:r>
          </a:p>
        </p:txBody>
      </p:sp>
      <p:sp>
        <p:nvSpPr>
          <p:cNvPr id="2" name="Slide Number Placeholder 1">
            <a:extLst>
              <a:ext uri="{FF2B5EF4-FFF2-40B4-BE49-F238E27FC236}">
                <a16:creationId xmlns:a16="http://schemas.microsoft.com/office/drawing/2014/main" id="{50ADFB14-B32D-411E-97B1-68614AEF285A}"/>
              </a:ext>
            </a:extLst>
          </p:cNvPr>
          <p:cNvSpPr>
            <a:spLocks noGrp="1"/>
          </p:cNvSpPr>
          <p:nvPr>
            <p:ph type="sldNum" sz="quarter" idx="12"/>
          </p:nvPr>
        </p:nvSpPr>
        <p:spPr/>
        <p:txBody>
          <a:bodyPr/>
          <a:lstStyle/>
          <a:p>
            <a:fld id="{53B327D7-FE10-1A4E-BC75-ED72A21CFBF7}" type="slidenum">
              <a:rPr lang="en-US" smtClean="0"/>
              <a:t>21</a:t>
            </a:fld>
            <a:endParaRPr lang="en-US"/>
          </a:p>
        </p:txBody>
      </p:sp>
    </p:spTree>
    <p:extLst>
      <p:ext uri="{BB962C8B-B14F-4D97-AF65-F5344CB8AC3E}">
        <p14:creationId xmlns:p14="http://schemas.microsoft.com/office/powerpoint/2010/main" val="14075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056061" y="1269261"/>
            <a:ext cx="5687861" cy="4669812"/>
          </a:xfrm>
        </p:spPr>
        <p:txBody>
          <a:bodyPr>
            <a:normAutofit/>
          </a:bodyPr>
          <a:lstStyle/>
          <a:p>
            <a:pPr marL="0" indent="0">
              <a:buNone/>
            </a:pPr>
            <a:r>
              <a:rPr lang="en-AU" sz="1800" b="1" dirty="0"/>
              <a:t>Pattern of failure:</a:t>
            </a:r>
          </a:p>
          <a:p>
            <a:pPr marL="0" indent="0">
              <a:buNone/>
            </a:pPr>
            <a:r>
              <a:rPr lang="en-US" sz="1800" b="1" dirty="0"/>
              <a:t>5. Flaws in system auditing</a:t>
            </a:r>
          </a:p>
          <a:p>
            <a:pPr marL="0" indent="0">
              <a:buNone/>
            </a:pPr>
            <a:r>
              <a:rPr lang="en-US" sz="1800" dirty="0"/>
              <a:t>No proper OHS audits conducted.</a:t>
            </a:r>
          </a:p>
          <a:p>
            <a:pPr marL="0" indent="0">
              <a:buNone/>
            </a:pPr>
            <a:r>
              <a:rPr lang="en-US" sz="1800" b="1" dirty="0"/>
              <a:t>6. Economic/reward pressures compromising safety</a:t>
            </a:r>
          </a:p>
          <a:p>
            <a:pPr marL="0" indent="0">
              <a:buNone/>
            </a:pPr>
            <a:r>
              <a:rPr lang="en-US" sz="1800" dirty="0"/>
              <a:t>Production pressure/cost cutting compromising safe work practices and incentive pay systems encouraging unsafe work practices.</a:t>
            </a:r>
          </a:p>
          <a:p>
            <a:pPr marL="0" indent="0">
              <a:buNone/>
            </a:pPr>
            <a:r>
              <a:rPr lang="en-US" sz="1800" b="1" dirty="0"/>
              <a:t>7. Failures in regulatory oversight</a:t>
            </a:r>
          </a:p>
          <a:p>
            <a:pPr marL="0" indent="0">
              <a:buNone/>
            </a:pPr>
            <a:r>
              <a:rPr lang="en-US" sz="1800" dirty="0"/>
              <a:t>Insufficient/inadequately trained or supervised inspectors.</a:t>
            </a:r>
          </a:p>
          <a:p>
            <a:pPr marL="0" indent="0">
              <a:buNone/>
            </a:pPr>
            <a:r>
              <a:rPr lang="en-US" sz="1800" dirty="0"/>
              <a:t>Inadequate/poorly targeted enforcement.</a:t>
            </a:r>
          </a:p>
          <a:p>
            <a:pPr marL="0" indent="0">
              <a:buNone/>
            </a:pPr>
            <a:r>
              <a:rPr lang="en-US" sz="1800" dirty="0"/>
              <a:t>Flaws in legislation – standards, reporting requirements, sanctions, workers rights.</a:t>
            </a:r>
          </a:p>
        </p:txBody>
      </p:sp>
      <p:pic>
        <p:nvPicPr>
          <p:cNvPr id="5" name="Picture 4">
            <a:extLst>
              <a:ext uri="{FF2B5EF4-FFF2-40B4-BE49-F238E27FC236}">
                <a16:creationId xmlns:a16="http://schemas.microsoft.com/office/drawing/2014/main" id="{2A22856F-B5C7-4344-965D-5E2663EDF872}"/>
              </a:ext>
            </a:extLst>
          </p:cNvPr>
          <p:cNvPicPr>
            <a:picLocks noChangeAspect="1"/>
          </p:cNvPicPr>
          <p:nvPr/>
        </p:nvPicPr>
        <p:blipFill>
          <a:blip r:embed="rId3"/>
          <a:stretch>
            <a:fillRect/>
          </a:stretch>
        </p:blipFill>
        <p:spPr>
          <a:xfrm>
            <a:off x="6794889" y="1193693"/>
            <a:ext cx="5252135" cy="3147967"/>
          </a:xfrm>
          <a:prstGeom prst="rect">
            <a:avLst/>
          </a:prstGeom>
        </p:spPr>
      </p:pic>
      <p:sp>
        <p:nvSpPr>
          <p:cNvPr id="6" name="TextBox 5">
            <a:extLst>
              <a:ext uri="{FF2B5EF4-FFF2-40B4-BE49-F238E27FC236}">
                <a16:creationId xmlns:a16="http://schemas.microsoft.com/office/drawing/2014/main" id="{CA4DF99E-4B21-45B9-8F52-ACDD1D933A03}"/>
              </a:ext>
            </a:extLst>
          </p:cNvPr>
          <p:cNvSpPr txBox="1"/>
          <p:nvPr/>
        </p:nvSpPr>
        <p:spPr>
          <a:xfrm>
            <a:off x="6961512" y="4438574"/>
            <a:ext cx="3752656" cy="369247"/>
          </a:xfrm>
          <a:prstGeom prst="rect">
            <a:avLst/>
          </a:prstGeom>
          <a:noFill/>
        </p:spPr>
        <p:txBody>
          <a:bodyPr wrap="square" rtlCol="0">
            <a:spAutoFit/>
          </a:bodyPr>
          <a:lstStyle/>
          <a:p>
            <a:r>
              <a:rPr lang="en-AU" b="1" dirty="0">
                <a:solidFill>
                  <a:srgbClr val="FF0000"/>
                </a:solidFill>
              </a:rPr>
              <a:t>Fatalities: 29 miners</a:t>
            </a:r>
          </a:p>
        </p:txBody>
      </p:sp>
      <p:sp>
        <p:nvSpPr>
          <p:cNvPr id="9" name="Title 5">
            <a:extLst>
              <a:ext uri="{FF2B5EF4-FFF2-40B4-BE49-F238E27FC236}">
                <a16:creationId xmlns:a16="http://schemas.microsoft.com/office/drawing/2014/main" id="{FC401805-D815-4E32-86AE-65D31AF80B93}"/>
              </a:ext>
            </a:extLst>
          </p:cNvPr>
          <p:cNvSpPr txBox="1">
            <a:spLocks noGrp="1"/>
          </p:cNvSpPr>
          <p:nvPr>
            <p:ph type="title"/>
          </p:nvPr>
        </p:nvSpPr>
        <p:spPr>
          <a:xfrm>
            <a:off x="838200" y="365126"/>
            <a:ext cx="10515600" cy="82856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dirty="0"/>
              <a:t> Case study: Pike River, New Zealand</a:t>
            </a:r>
          </a:p>
        </p:txBody>
      </p:sp>
      <p:sp>
        <p:nvSpPr>
          <p:cNvPr id="2" name="Slide Number Placeholder 1">
            <a:extLst>
              <a:ext uri="{FF2B5EF4-FFF2-40B4-BE49-F238E27FC236}">
                <a16:creationId xmlns:a16="http://schemas.microsoft.com/office/drawing/2014/main" id="{8EC27703-F17F-4243-A870-E2FC41A4FD98}"/>
              </a:ext>
            </a:extLst>
          </p:cNvPr>
          <p:cNvSpPr>
            <a:spLocks noGrp="1"/>
          </p:cNvSpPr>
          <p:nvPr>
            <p:ph type="sldNum" sz="quarter" idx="12"/>
          </p:nvPr>
        </p:nvSpPr>
        <p:spPr/>
        <p:txBody>
          <a:bodyPr/>
          <a:lstStyle/>
          <a:p>
            <a:fld id="{53B327D7-FE10-1A4E-BC75-ED72A21CFBF7}" type="slidenum">
              <a:rPr lang="en-US" smtClean="0"/>
              <a:t>22</a:t>
            </a:fld>
            <a:endParaRPr lang="en-US"/>
          </a:p>
        </p:txBody>
      </p:sp>
    </p:spTree>
    <p:extLst>
      <p:ext uri="{BB962C8B-B14F-4D97-AF65-F5344CB8AC3E}">
        <p14:creationId xmlns:p14="http://schemas.microsoft.com/office/powerpoint/2010/main" val="360741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040565" y="1332396"/>
            <a:ext cx="5763192" cy="4386479"/>
          </a:xfrm>
        </p:spPr>
        <p:txBody>
          <a:bodyPr>
            <a:normAutofit lnSpcReduction="10000"/>
          </a:bodyPr>
          <a:lstStyle/>
          <a:p>
            <a:pPr marL="0" indent="0">
              <a:buNone/>
            </a:pPr>
            <a:r>
              <a:rPr lang="en-AU" sz="1800" b="1" dirty="0"/>
              <a:t>Pattern of failure:</a:t>
            </a:r>
          </a:p>
          <a:p>
            <a:pPr marL="0" indent="0">
              <a:buNone/>
            </a:pPr>
            <a:r>
              <a:rPr lang="en-US" sz="1800" b="1" dirty="0"/>
              <a:t>8. Worker, consultant and supervisor concerns prior to incident </a:t>
            </a:r>
          </a:p>
          <a:p>
            <a:pPr marL="0" indent="0">
              <a:buNone/>
            </a:pPr>
            <a:r>
              <a:rPr lang="en-US" sz="1800" dirty="0"/>
              <a:t>Failure to respond to supervisor, consultant and worker concerns about safety.</a:t>
            </a:r>
          </a:p>
          <a:p>
            <a:pPr marL="0" indent="0">
              <a:buNone/>
            </a:pPr>
            <a:r>
              <a:rPr lang="en-US" sz="1800" b="1" dirty="0"/>
              <a:t>9. Poor management, worker communication and trust</a:t>
            </a:r>
          </a:p>
          <a:p>
            <a:pPr marL="0" indent="0">
              <a:buNone/>
            </a:pPr>
            <a:r>
              <a:rPr lang="en-US" sz="1800" dirty="0"/>
              <a:t>Poor management response to worker, supervisor and union concerns leading to non-productive relationships.</a:t>
            </a:r>
          </a:p>
          <a:p>
            <a:pPr marL="0" indent="0">
              <a:buNone/>
            </a:pPr>
            <a:r>
              <a:rPr lang="en-US" sz="1800" b="1" dirty="0"/>
              <a:t>10. Flaws in emergency procedures/resources</a:t>
            </a:r>
          </a:p>
          <a:p>
            <a:pPr marL="0" indent="0" defTabSz="263472">
              <a:buNone/>
            </a:pPr>
            <a:r>
              <a:rPr lang="en-US" sz="1800" dirty="0"/>
              <a:t>No second egress.</a:t>
            </a:r>
          </a:p>
          <a:p>
            <a:pPr marL="0" indent="0" defTabSz="263472">
              <a:buNone/>
            </a:pPr>
            <a:r>
              <a:rPr lang="en-US" sz="1800" dirty="0"/>
              <a:t>Unsatisfactory emergency response procedures post incident.</a:t>
            </a:r>
          </a:p>
        </p:txBody>
      </p:sp>
      <p:pic>
        <p:nvPicPr>
          <p:cNvPr id="6" name="Picture 5">
            <a:extLst>
              <a:ext uri="{FF2B5EF4-FFF2-40B4-BE49-F238E27FC236}">
                <a16:creationId xmlns:a16="http://schemas.microsoft.com/office/drawing/2014/main" id="{FE1AFB5F-0B49-4CA2-94B4-E8D63067AD5C}"/>
              </a:ext>
            </a:extLst>
          </p:cNvPr>
          <p:cNvPicPr>
            <a:picLocks noChangeAspect="1"/>
          </p:cNvPicPr>
          <p:nvPr/>
        </p:nvPicPr>
        <p:blipFill>
          <a:blip r:embed="rId3"/>
          <a:stretch>
            <a:fillRect/>
          </a:stretch>
        </p:blipFill>
        <p:spPr>
          <a:xfrm>
            <a:off x="7180369" y="1436545"/>
            <a:ext cx="4562917" cy="3044587"/>
          </a:xfrm>
          <a:prstGeom prst="rect">
            <a:avLst/>
          </a:prstGeom>
          <a:ln>
            <a:solidFill>
              <a:schemeClr val="tx2"/>
            </a:solidFill>
          </a:ln>
        </p:spPr>
      </p:pic>
      <p:sp>
        <p:nvSpPr>
          <p:cNvPr id="5" name="TextBox 4">
            <a:extLst>
              <a:ext uri="{FF2B5EF4-FFF2-40B4-BE49-F238E27FC236}">
                <a16:creationId xmlns:a16="http://schemas.microsoft.com/office/drawing/2014/main" id="{BC5E9FB6-7381-467C-9E5A-A2F6A427DAB2}"/>
              </a:ext>
            </a:extLst>
          </p:cNvPr>
          <p:cNvSpPr txBox="1"/>
          <p:nvPr/>
        </p:nvSpPr>
        <p:spPr>
          <a:xfrm>
            <a:off x="7130871" y="4636114"/>
            <a:ext cx="3752656" cy="369247"/>
          </a:xfrm>
          <a:prstGeom prst="rect">
            <a:avLst/>
          </a:prstGeom>
          <a:noFill/>
        </p:spPr>
        <p:txBody>
          <a:bodyPr wrap="square" rtlCol="0">
            <a:spAutoFit/>
          </a:bodyPr>
          <a:lstStyle/>
          <a:p>
            <a:r>
              <a:rPr lang="en-AU" b="1" dirty="0">
                <a:solidFill>
                  <a:srgbClr val="FF0000"/>
                </a:solidFill>
              </a:rPr>
              <a:t>Fatalities: 29 miners</a:t>
            </a:r>
          </a:p>
        </p:txBody>
      </p:sp>
      <p:sp>
        <p:nvSpPr>
          <p:cNvPr id="9" name="Title 5">
            <a:extLst>
              <a:ext uri="{FF2B5EF4-FFF2-40B4-BE49-F238E27FC236}">
                <a16:creationId xmlns:a16="http://schemas.microsoft.com/office/drawing/2014/main" id="{8ED39471-FB3C-40DF-A891-B6850C5C5B9E}"/>
              </a:ext>
            </a:extLst>
          </p:cNvPr>
          <p:cNvSpPr txBox="1">
            <a:spLocks noGrp="1"/>
          </p:cNvSpPr>
          <p:nvPr>
            <p:ph type="title"/>
          </p:nvPr>
        </p:nvSpPr>
        <p:spPr>
          <a:xfrm>
            <a:off x="838200" y="365126"/>
            <a:ext cx="10515600" cy="7657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dirty="0"/>
              <a:t> Case study: Pike River, New Zealand</a:t>
            </a:r>
          </a:p>
        </p:txBody>
      </p:sp>
      <p:sp>
        <p:nvSpPr>
          <p:cNvPr id="2" name="Slide Number Placeholder 1">
            <a:extLst>
              <a:ext uri="{FF2B5EF4-FFF2-40B4-BE49-F238E27FC236}">
                <a16:creationId xmlns:a16="http://schemas.microsoft.com/office/drawing/2014/main" id="{35726D79-9C39-4220-B8AB-FC87F37FF5EF}"/>
              </a:ext>
            </a:extLst>
          </p:cNvPr>
          <p:cNvSpPr>
            <a:spLocks noGrp="1"/>
          </p:cNvSpPr>
          <p:nvPr>
            <p:ph type="sldNum" sz="quarter" idx="12"/>
          </p:nvPr>
        </p:nvSpPr>
        <p:spPr/>
        <p:txBody>
          <a:bodyPr/>
          <a:lstStyle/>
          <a:p>
            <a:fld id="{53B327D7-FE10-1A4E-BC75-ED72A21CFBF7}" type="slidenum">
              <a:rPr lang="en-US" smtClean="0"/>
              <a:t>23</a:t>
            </a:fld>
            <a:endParaRPr lang="en-US"/>
          </a:p>
        </p:txBody>
      </p:sp>
    </p:spTree>
    <p:extLst>
      <p:ext uri="{BB962C8B-B14F-4D97-AF65-F5344CB8AC3E}">
        <p14:creationId xmlns:p14="http://schemas.microsoft.com/office/powerpoint/2010/main" val="58427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83EF45-4C89-49EF-9CDD-E049C4ECA445}"/>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5" name="Rectangle 4">
            <a:extLst>
              <a:ext uri="{FF2B5EF4-FFF2-40B4-BE49-F238E27FC236}">
                <a16:creationId xmlns:a16="http://schemas.microsoft.com/office/drawing/2014/main" id="{0A730E9A-CAF7-41A5-9440-3C67A2BD46F6}"/>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8" name="Content Placeholder 2">
            <a:extLst>
              <a:ext uri="{FF2B5EF4-FFF2-40B4-BE49-F238E27FC236}">
                <a16:creationId xmlns:a16="http://schemas.microsoft.com/office/drawing/2014/main" id="{4F4FD81A-0B8B-4267-92A5-5F892C4987A4}"/>
              </a:ext>
            </a:extLst>
          </p:cNvPr>
          <p:cNvSpPr>
            <a:spLocks noGrp="1"/>
          </p:cNvSpPr>
          <p:nvPr>
            <p:ph idx="1"/>
          </p:nvPr>
        </p:nvSpPr>
        <p:spPr>
          <a:xfrm>
            <a:off x="1067899" y="1937179"/>
            <a:ext cx="5655717" cy="3455584"/>
          </a:xfrm>
        </p:spPr>
        <p:txBody>
          <a:bodyPr>
            <a:normAutofit/>
          </a:bodyPr>
          <a:lstStyle/>
          <a:p>
            <a:pPr marL="203159" indent="0">
              <a:lnSpc>
                <a:spcPct val="170000"/>
              </a:lnSpc>
              <a:buNone/>
            </a:pPr>
            <a:r>
              <a:rPr lang="en-AU" sz="2000" dirty="0"/>
              <a:t>The legal framework for safety as it applies to:</a:t>
            </a:r>
          </a:p>
          <a:p>
            <a:pPr marL="545991" indent="-342831">
              <a:lnSpc>
                <a:spcPct val="170000"/>
              </a:lnSpc>
            </a:pPr>
            <a:r>
              <a:rPr lang="en-AU" sz="2000" dirty="0"/>
              <a:t>Mine Operators</a:t>
            </a:r>
          </a:p>
          <a:p>
            <a:pPr marL="545991" indent="-342831">
              <a:lnSpc>
                <a:spcPct val="170000"/>
              </a:lnSpc>
            </a:pPr>
            <a:r>
              <a:rPr lang="en-AU" sz="2000" dirty="0"/>
              <a:t>Quarry Managers</a:t>
            </a:r>
          </a:p>
          <a:p>
            <a:pPr marL="545991" indent="-342831">
              <a:lnSpc>
                <a:spcPct val="170000"/>
              </a:lnSpc>
            </a:pPr>
            <a:r>
              <a:rPr lang="en-AU" sz="2000" dirty="0"/>
              <a:t>Contractors</a:t>
            </a:r>
          </a:p>
          <a:p>
            <a:pPr marL="545991" indent="-342831">
              <a:lnSpc>
                <a:spcPct val="170000"/>
              </a:lnSpc>
            </a:pPr>
            <a:r>
              <a:rPr lang="en-AU" sz="2000" dirty="0"/>
              <a:t>Workers</a:t>
            </a:r>
          </a:p>
        </p:txBody>
      </p:sp>
      <p:pic>
        <p:nvPicPr>
          <p:cNvPr id="12" name="Picture 11">
            <a:extLst>
              <a:ext uri="{FF2B5EF4-FFF2-40B4-BE49-F238E27FC236}">
                <a16:creationId xmlns:a16="http://schemas.microsoft.com/office/drawing/2014/main" id="{8407E317-8FF7-40F0-A569-AB1E940FE23F}"/>
              </a:ext>
            </a:extLst>
          </p:cNvPr>
          <p:cNvPicPr>
            <a:picLocks noChangeAspect="1"/>
          </p:cNvPicPr>
          <p:nvPr/>
        </p:nvPicPr>
        <p:blipFill>
          <a:blip r:embed="rId3"/>
          <a:stretch>
            <a:fillRect/>
          </a:stretch>
        </p:blipFill>
        <p:spPr>
          <a:xfrm>
            <a:off x="6816605" y="2198416"/>
            <a:ext cx="4627681" cy="3085121"/>
          </a:xfrm>
          <a:prstGeom prst="rect">
            <a:avLst/>
          </a:prstGeom>
          <a:ln>
            <a:solidFill>
              <a:schemeClr val="tx2"/>
            </a:solidFill>
          </a:ln>
        </p:spPr>
      </p:pic>
      <p:pic>
        <p:nvPicPr>
          <p:cNvPr id="2" name="Picture 1">
            <a:extLst>
              <a:ext uri="{FF2B5EF4-FFF2-40B4-BE49-F238E27FC236}">
                <a16:creationId xmlns:a16="http://schemas.microsoft.com/office/drawing/2014/main" id="{1B90A5E6-DB14-4A66-B750-D290A42EAC5B}"/>
              </a:ext>
            </a:extLst>
          </p:cNvPr>
          <p:cNvPicPr>
            <a:picLocks noChangeAspect="1"/>
          </p:cNvPicPr>
          <p:nvPr/>
        </p:nvPicPr>
        <p:blipFill>
          <a:blip r:embed="rId4"/>
          <a:stretch>
            <a:fillRect/>
          </a:stretch>
        </p:blipFill>
        <p:spPr>
          <a:xfrm>
            <a:off x="9361490" y="697039"/>
            <a:ext cx="1301344" cy="1207914"/>
          </a:xfrm>
          <a:prstGeom prst="rect">
            <a:avLst/>
          </a:prstGeom>
        </p:spPr>
      </p:pic>
      <p:sp>
        <p:nvSpPr>
          <p:cNvPr id="9" name="Title 5">
            <a:extLst>
              <a:ext uri="{FF2B5EF4-FFF2-40B4-BE49-F238E27FC236}">
                <a16:creationId xmlns:a16="http://schemas.microsoft.com/office/drawing/2014/main" id="{76AE9EA0-83CD-4C72-BB33-8CF39FFE7F39}"/>
              </a:ext>
            </a:extLst>
          </p:cNvPr>
          <p:cNvSpPr txBox="1">
            <a:spLocks/>
          </p:cNvSpPr>
          <p:nvPr/>
        </p:nvSpPr>
        <p:spPr>
          <a:xfrm>
            <a:off x="1160888" y="750783"/>
            <a:ext cx="8200601" cy="109612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sz="3200" dirty="0"/>
              <a:t>Responsibilities for safety on mine sites</a:t>
            </a:r>
          </a:p>
        </p:txBody>
      </p:sp>
      <p:sp>
        <p:nvSpPr>
          <p:cNvPr id="4" name="Slide Number Placeholder 3">
            <a:extLst>
              <a:ext uri="{FF2B5EF4-FFF2-40B4-BE49-F238E27FC236}">
                <a16:creationId xmlns:a16="http://schemas.microsoft.com/office/drawing/2014/main" id="{DE2DC6AE-77DC-4FD0-B1E7-069C1D8AB901}"/>
              </a:ext>
            </a:extLst>
          </p:cNvPr>
          <p:cNvSpPr>
            <a:spLocks noGrp="1"/>
          </p:cNvSpPr>
          <p:nvPr>
            <p:ph type="sldNum" sz="quarter" idx="12"/>
          </p:nvPr>
        </p:nvSpPr>
        <p:spPr/>
        <p:txBody>
          <a:bodyPr/>
          <a:lstStyle/>
          <a:p>
            <a:fld id="{53B327D7-FE10-1A4E-BC75-ED72A21CFBF7}" type="slidenum">
              <a:rPr lang="en-US" smtClean="0"/>
              <a:t>24</a:t>
            </a:fld>
            <a:endParaRPr lang="en-US"/>
          </a:p>
        </p:txBody>
      </p:sp>
    </p:spTree>
    <p:extLst>
      <p:ext uri="{BB962C8B-B14F-4D97-AF65-F5344CB8AC3E}">
        <p14:creationId xmlns:p14="http://schemas.microsoft.com/office/powerpoint/2010/main" val="377603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83EF45-4C89-49EF-9CDD-E049C4ECA445}"/>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5" name="Rectangle 4">
            <a:extLst>
              <a:ext uri="{FF2B5EF4-FFF2-40B4-BE49-F238E27FC236}">
                <a16:creationId xmlns:a16="http://schemas.microsoft.com/office/drawing/2014/main" id="{0A730E9A-CAF7-41A5-9440-3C67A2BD46F6}"/>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6" name="Rectangle 5">
            <a:extLst>
              <a:ext uri="{FF2B5EF4-FFF2-40B4-BE49-F238E27FC236}">
                <a16:creationId xmlns:a16="http://schemas.microsoft.com/office/drawing/2014/main" id="{281ED037-7A15-4E78-8E3D-04387B518948}"/>
              </a:ext>
            </a:extLst>
          </p:cNvPr>
          <p:cNvSpPr/>
          <p:nvPr/>
        </p:nvSpPr>
        <p:spPr>
          <a:xfrm>
            <a:off x="1920502" y="5732723"/>
            <a:ext cx="7199134" cy="523099"/>
          </a:xfrm>
          <a:prstGeom prst="rect">
            <a:avLst/>
          </a:prstGeom>
        </p:spPr>
        <p:txBody>
          <a:bodyPr wrap="square">
            <a:spAutoFit/>
          </a:bodyPr>
          <a:lstStyle/>
          <a:p>
            <a:r>
              <a:rPr lang="en-AU" sz="1400" i="1" dirty="0"/>
              <a:t>Reference: </a:t>
            </a:r>
            <a:r>
              <a:rPr lang="en-US" sz="1400" i="1" dirty="0"/>
              <a:t>S. 19 NSW Work Health and Safety Act 2011 No 10 – primary duty of care (PCBUs)</a:t>
            </a:r>
            <a:br>
              <a:rPr lang="en-AU" sz="1400" i="1" u="sng" dirty="0"/>
            </a:br>
            <a:endParaRPr lang="en-AU" sz="1400" i="1" dirty="0"/>
          </a:p>
        </p:txBody>
      </p:sp>
      <p:sp>
        <p:nvSpPr>
          <p:cNvPr id="7" name="Content Placeholder 2">
            <a:extLst>
              <a:ext uri="{FF2B5EF4-FFF2-40B4-BE49-F238E27FC236}">
                <a16:creationId xmlns:a16="http://schemas.microsoft.com/office/drawing/2014/main" id="{75EF6145-F7FC-4F56-A1E5-1294C8EA71DE}"/>
              </a:ext>
            </a:extLst>
          </p:cNvPr>
          <p:cNvSpPr>
            <a:spLocks noGrp="1"/>
          </p:cNvSpPr>
          <p:nvPr>
            <p:ph idx="1"/>
          </p:nvPr>
        </p:nvSpPr>
        <p:spPr>
          <a:xfrm>
            <a:off x="920342" y="1301815"/>
            <a:ext cx="10349729" cy="4393059"/>
          </a:xfrm>
        </p:spPr>
        <p:txBody>
          <a:bodyPr>
            <a:normAutofit fontScale="62500" lnSpcReduction="20000"/>
          </a:bodyPr>
          <a:lstStyle/>
          <a:p>
            <a:pPr marL="203159" indent="0">
              <a:lnSpc>
                <a:spcPct val="170000"/>
              </a:lnSpc>
              <a:buNone/>
            </a:pPr>
            <a:r>
              <a:rPr lang="en-AU" dirty="0">
                <a:solidFill>
                  <a:schemeClr val="tx1"/>
                </a:solidFill>
                <a:cs typeface="Arial" panose="020B0604020202020204" pitchFamily="34" charset="0"/>
              </a:rPr>
              <a:t>The Operator who is the primary PCBU on site must ensure: </a:t>
            </a:r>
          </a:p>
          <a:p>
            <a:pPr marL="717406" indent="-514247">
              <a:lnSpc>
                <a:spcPct val="170000"/>
              </a:lnSpc>
            </a:pPr>
            <a:r>
              <a:rPr lang="en-AU" dirty="0">
                <a:solidFill>
                  <a:schemeClr val="tx1"/>
                </a:solidFill>
                <a:cs typeface="Arial" panose="020B0604020202020204" pitchFamily="34" charset="0"/>
              </a:rPr>
              <a:t>Provision and maintenance of a workplace </a:t>
            </a:r>
            <a:r>
              <a:rPr lang="en-AU" b="1" dirty="0">
                <a:solidFill>
                  <a:schemeClr val="tx1"/>
                </a:solidFill>
                <a:cs typeface="Arial" panose="020B0604020202020204" pitchFamily="34" charset="0"/>
              </a:rPr>
              <a:t>without risk to health and safety</a:t>
            </a:r>
          </a:p>
          <a:p>
            <a:pPr marL="717406" indent="-514247">
              <a:lnSpc>
                <a:spcPct val="170000"/>
              </a:lnSpc>
            </a:pPr>
            <a:r>
              <a:rPr lang="en-AU" dirty="0">
                <a:solidFill>
                  <a:schemeClr val="tx1"/>
                </a:solidFill>
                <a:cs typeface="Arial" panose="020B0604020202020204" pitchFamily="34" charset="0"/>
              </a:rPr>
              <a:t>Provision and maintenance of </a:t>
            </a:r>
            <a:r>
              <a:rPr lang="en-AU" b="1" dirty="0">
                <a:solidFill>
                  <a:schemeClr val="tx1"/>
                </a:solidFill>
                <a:cs typeface="Arial" panose="020B0604020202020204" pitchFamily="34" charset="0"/>
              </a:rPr>
              <a:t>safe plant and structures</a:t>
            </a:r>
          </a:p>
          <a:p>
            <a:pPr marL="717406" indent="-514247">
              <a:lnSpc>
                <a:spcPct val="170000"/>
              </a:lnSpc>
            </a:pPr>
            <a:r>
              <a:rPr lang="en-AU" dirty="0">
                <a:solidFill>
                  <a:schemeClr val="tx1"/>
                </a:solidFill>
                <a:cs typeface="Arial" panose="020B0604020202020204" pitchFamily="34" charset="0"/>
              </a:rPr>
              <a:t>Provision and maintenance of </a:t>
            </a:r>
            <a:r>
              <a:rPr lang="en-AU" b="1" dirty="0">
                <a:solidFill>
                  <a:schemeClr val="tx1"/>
                </a:solidFill>
                <a:cs typeface="Arial" panose="020B0604020202020204" pitchFamily="34" charset="0"/>
              </a:rPr>
              <a:t>safe systems of work</a:t>
            </a:r>
          </a:p>
          <a:p>
            <a:pPr marL="717406" indent="-514247">
              <a:lnSpc>
                <a:spcPct val="170000"/>
              </a:lnSpc>
            </a:pPr>
            <a:r>
              <a:rPr lang="en-AU" b="1" dirty="0">
                <a:solidFill>
                  <a:schemeClr val="tx1"/>
                </a:solidFill>
                <a:cs typeface="Arial" panose="020B0604020202020204" pitchFamily="34" charset="0"/>
              </a:rPr>
              <a:t>Safe use, handling, and storage </a:t>
            </a:r>
            <a:r>
              <a:rPr lang="en-AU" dirty="0">
                <a:solidFill>
                  <a:schemeClr val="tx1"/>
                </a:solidFill>
                <a:cs typeface="Arial" panose="020B0604020202020204" pitchFamily="34" charset="0"/>
              </a:rPr>
              <a:t>of plant, structures and substances</a:t>
            </a:r>
          </a:p>
          <a:p>
            <a:pPr marL="717406" indent="-514247">
              <a:lnSpc>
                <a:spcPct val="170000"/>
              </a:lnSpc>
            </a:pPr>
            <a:r>
              <a:rPr lang="en-AU" dirty="0">
                <a:solidFill>
                  <a:schemeClr val="tx1"/>
                </a:solidFill>
                <a:cs typeface="Arial" panose="020B0604020202020204" pitchFamily="34" charset="0"/>
              </a:rPr>
              <a:t>Provision of </a:t>
            </a:r>
            <a:r>
              <a:rPr lang="en-AU" b="1" dirty="0">
                <a:solidFill>
                  <a:schemeClr val="tx1"/>
                </a:solidFill>
                <a:cs typeface="Arial" panose="020B0604020202020204" pitchFamily="34" charset="0"/>
              </a:rPr>
              <a:t>adequate facilities </a:t>
            </a:r>
            <a:r>
              <a:rPr lang="en-AU" dirty="0">
                <a:solidFill>
                  <a:schemeClr val="tx1"/>
                </a:solidFill>
                <a:cs typeface="Arial" panose="020B0604020202020204" pitchFamily="34" charset="0"/>
              </a:rPr>
              <a:t>for welfare at work</a:t>
            </a:r>
          </a:p>
          <a:p>
            <a:pPr marL="717406" indent="-514247">
              <a:lnSpc>
                <a:spcPct val="170000"/>
              </a:lnSpc>
            </a:pPr>
            <a:r>
              <a:rPr lang="en-AU" dirty="0">
                <a:solidFill>
                  <a:schemeClr val="tx1"/>
                </a:solidFill>
                <a:cs typeface="Arial" panose="020B0604020202020204" pitchFamily="34" charset="0"/>
              </a:rPr>
              <a:t>Provision of </a:t>
            </a:r>
            <a:r>
              <a:rPr lang="en-AU" b="1" dirty="0">
                <a:solidFill>
                  <a:schemeClr val="tx1"/>
                </a:solidFill>
                <a:cs typeface="Arial" panose="020B0604020202020204" pitchFamily="34" charset="0"/>
              </a:rPr>
              <a:t>information, training, instruction or supervision</a:t>
            </a:r>
          </a:p>
          <a:p>
            <a:pPr marL="717406" indent="-514247">
              <a:lnSpc>
                <a:spcPct val="170000"/>
              </a:lnSpc>
            </a:pPr>
            <a:r>
              <a:rPr lang="en-AU" dirty="0">
                <a:solidFill>
                  <a:schemeClr val="tx1"/>
                </a:solidFill>
                <a:cs typeface="Arial" panose="020B0604020202020204" pitchFamily="34" charset="0"/>
              </a:rPr>
              <a:t>The </a:t>
            </a:r>
            <a:r>
              <a:rPr lang="en-AU" b="1" dirty="0">
                <a:solidFill>
                  <a:schemeClr val="tx1"/>
                </a:solidFill>
                <a:cs typeface="Arial" panose="020B0604020202020204" pitchFamily="34" charset="0"/>
              </a:rPr>
              <a:t>monitoring</a:t>
            </a:r>
            <a:r>
              <a:rPr lang="en-AU" dirty="0">
                <a:solidFill>
                  <a:schemeClr val="tx1"/>
                </a:solidFill>
                <a:cs typeface="Arial" panose="020B0604020202020204" pitchFamily="34" charset="0"/>
              </a:rPr>
              <a:t> of the health of workers and conditions at the workplace </a:t>
            </a:r>
          </a:p>
          <a:p>
            <a:pPr marL="1174606" lvl="1" indent="-514247">
              <a:lnSpc>
                <a:spcPct val="170000"/>
              </a:lnSpc>
            </a:pPr>
            <a:endParaRPr lang="en-AU" sz="2399" dirty="0">
              <a:highlight>
                <a:srgbClr val="FFFF00"/>
              </a:highlight>
            </a:endParaRPr>
          </a:p>
          <a:p>
            <a:pPr marL="717406" indent="-514247">
              <a:lnSpc>
                <a:spcPct val="170000"/>
              </a:lnSpc>
            </a:pPr>
            <a:endParaRPr lang="en-AU" sz="2799" dirty="0">
              <a:highlight>
                <a:srgbClr val="FFFF00"/>
              </a:highlight>
            </a:endParaRPr>
          </a:p>
          <a:p>
            <a:pPr marL="203159" indent="0">
              <a:lnSpc>
                <a:spcPct val="150000"/>
              </a:lnSpc>
              <a:buNone/>
            </a:pPr>
            <a:endParaRPr lang="en-AU" sz="2799" b="1" dirty="0"/>
          </a:p>
        </p:txBody>
      </p:sp>
      <p:sp>
        <p:nvSpPr>
          <p:cNvPr id="9" name="Title 5">
            <a:extLst>
              <a:ext uri="{FF2B5EF4-FFF2-40B4-BE49-F238E27FC236}">
                <a16:creationId xmlns:a16="http://schemas.microsoft.com/office/drawing/2014/main" id="{EA56BA16-820F-4BD8-9C82-92C852776830}"/>
              </a:ext>
            </a:extLst>
          </p:cNvPr>
          <p:cNvSpPr txBox="1">
            <a:spLocks/>
          </p:cNvSpPr>
          <p:nvPr/>
        </p:nvSpPr>
        <p:spPr>
          <a:xfrm>
            <a:off x="1160888" y="602178"/>
            <a:ext cx="9713432" cy="66178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sz="3200" dirty="0"/>
              <a:t>Responsibilities for safety on mine sites – mine operators</a:t>
            </a:r>
          </a:p>
        </p:txBody>
      </p:sp>
      <p:sp>
        <p:nvSpPr>
          <p:cNvPr id="2" name="Slide Number Placeholder 1">
            <a:extLst>
              <a:ext uri="{FF2B5EF4-FFF2-40B4-BE49-F238E27FC236}">
                <a16:creationId xmlns:a16="http://schemas.microsoft.com/office/drawing/2014/main" id="{9A43D032-1EED-466A-814D-5A2895841FD0}"/>
              </a:ext>
            </a:extLst>
          </p:cNvPr>
          <p:cNvSpPr>
            <a:spLocks noGrp="1"/>
          </p:cNvSpPr>
          <p:nvPr>
            <p:ph type="sldNum" sz="quarter" idx="12"/>
          </p:nvPr>
        </p:nvSpPr>
        <p:spPr/>
        <p:txBody>
          <a:bodyPr/>
          <a:lstStyle/>
          <a:p>
            <a:fld id="{53B327D7-FE10-1A4E-BC75-ED72A21CFBF7}" type="slidenum">
              <a:rPr lang="en-US" smtClean="0"/>
              <a:t>25</a:t>
            </a:fld>
            <a:endParaRPr lang="en-US"/>
          </a:p>
        </p:txBody>
      </p:sp>
    </p:spTree>
    <p:extLst>
      <p:ext uri="{BB962C8B-B14F-4D97-AF65-F5344CB8AC3E}">
        <p14:creationId xmlns:p14="http://schemas.microsoft.com/office/powerpoint/2010/main" val="9675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83EF45-4C89-49EF-9CDD-E049C4ECA445}"/>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5" name="Rectangle 4">
            <a:extLst>
              <a:ext uri="{FF2B5EF4-FFF2-40B4-BE49-F238E27FC236}">
                <a16:creationId xmlns:a16="http://schemas.microsoft.com/office/drawing/2014/main" id="{0A730E9A-CAF7-41A5-9440-3C67A2BD46F6}"/>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6" name="Rectangle 5">
            <a:extLst>
              <a:ext uri="{FF2B5EF4-FFF2-40B4-BE49-F238E27FC236}">
                <a16:creationId xmlns:a16="http://schemas.microsoft.com/office/drawing/2014/main" id="{281ED037-7A15-4E78-8E3D-04387B518948}"/>
              </a:ext>
            </a:extLst>
          </p:cNvPr>
          <p:cNvSpPr/>
          <p:nvPr/>
        </p:nvSpPr>
        <p:spPr>
          <a:xfrm>
            <a:off x="1920502" y="5732723"/>
            <a:ext cx="7199134" cy="523099"/>
          </a:xfrm>
          <a:prstGeom prst="rect">
            <a:avLst/>
          </a:prstGeom>
        </p:spPr>
        <p:txBody>
          <a:bodyPr wrap="square">
            <a:spAutoFit/>
          </a:bodyPr>
          <a:lstStyle/>
          <a:p>
            <a:r>
              <a:rPr lang="en-AU" sz="1400" i="1" dirty="0"/>
              <a:t>Reference: </a:t>
            </a:r>
            <a:r>
              <a:rPr lang="en-US" sz="1400" i="1" dirty="0"/>
              <a:t>Statutory function description – NSW Resources Regulator</a:t>
            </a:r>
            <a:br>
              <a:rPr lang="en-AU" sz="1400" i="1" u="sng" dirty="0"/>
            </a:br>
            <a:endParaRPr lang="en-AU" sz="1400" i="1" dirty="0"/>
          </a:p>
        </p:txBody>
      </p:sp>
      <p:sp>
        <p:nvSpPr>
          <p:cNvPr id="7" name="Content Placeholder 2">
            <a:extLst>
              <a:ext uri="{FF2B5EF4-FFF2-40B4-BE49-F238E27FC236}">
                <a16:creationId xmlns:a16="http://schemas.microsoft.com/office/drawing/2014/main" id="{75EF6145-F7FC-4F56-A1E5-1294C8EA71DE}"/>
              </a:ext>
            </a:extLst>
          </p:cNvPr>
          <p:cNvSpPr>
            <a:spLocks noGrp="1"/>
          </p:cNvSpPr>
          <p:nvPr>
            <p:ph idx="1"/>
          </p:nvPr>
        </p:nvSpPr>
        <p:spPr>
          <a:xfrm>
            <a:off x="920342" y="1301817"/>
            <a:ext cx="10349729" cy="4430906"/>
          </a:xfrm>
        </p:spPr>
        <p:txBody>
          <a:bodyPr>
            <a:normAutofit fontScale="77500" lnSpcReduction="20000"/>
          </a:bodyPr>
          <a:lstStyle/>
          <a:p>
            <a:pPr marL="488852" indent="-285693">
              <a:lnSpc>
                <a:spcPct val="170000"/>
              </a:lnSpc>
            </a:pPr>
            <a:r>
              <a:rPr lang="en-AU" b="1" dirty="0">
                <a:solidFill>
                  <a:schemeClr val="tx1"/>
                </a:solidFill>
                <a:cs typeface="Arial" panose="020B0604020202020204" pitchFamily="34" charset="0"/>
              </a:rPr>
              <a:t>Access</a:t>
            </a:r>
            <a:r>
              <a:rPr lang="en-AU" dirty="0">
                <a:solidFill>
                  <a:schemeClr val="tx1"/>
                </a:solidFill>
                <a:cs typeface="Arial" panose="020B0604020202020204" pitchFamily="34" charset="0"/>
              </a:rPr>
              <a:t>, understand, apply and monitor the relevant parts of the Safety Management System (SM)S including hazards</a:t>
            </a:r>
          </a:p>
          <a:p>
            <a:pPr marL="488852" indent="-285693">
              <a:lnSpc>
                <a:spcPct val="170000"/>
              </a:lnSpc>
            </a:pPr>
            <a:r>
              <a:rPr lang="en-AU" b="1" dirty="0">
                <a:solidFill>
                  <a:schemeClr val="tx1"/>
                </a:solidFill>
                <a:cs typeface="Arial" panose="020B0604020202020204" pitchFamily="34" charset="0"/>
              </a:rPr>
              <a:t>Source</a:t>
            </a:r>
            <a:r>
              <a:rPr lang="en-AU" dirty="0">
                <a:solidFill>
                  <a:schemeClr val="tx1"/>
                </a:solidFill>
                <a:cs typeface="Arial" panose="020B0604020202020204" pitchFamily="34" charset="0"/>
              </a:rPr>
              <a:t> and apply current knowledge relating to WHS risks strata failure</a:t>
            </a:r>
          </a:p>
          <a:p>
            <a:pPr marL="488852" indent="-285693">
              <a:lnSpc>
                <a:spcPct val="170000"/>
              </a:lnSpc>
            </a:pPr>
            <a:r>
              <a:rPr lang="en-AU" b="1" dirty="0">
                <a:solidFill>
                  <a:schemeClr val="tx1"/>
                </a:solidFill>
                <a:cs typeface="Arial" panose="020B0604020202020204" pitchFamily="34" charset="0"/>
              </a:rPr>
              <a:t>Lead</a:t>
            </a:r>
            <a:r>
              <a:rPr lang="en-AU" dirty="0">
                <a:solidFill>
                  <a:schemeClr val="tx1"/>
                </a:solidFill>
                <a:cs typeface="Arial" panose="020B0604020202020204" pitchFamily="34" charset="0"/>
              </a:rPr>
              <a:t> the management of risk, including risk assessment processes</a:t>
            </a:r>
          </a:p>
          <a:p>
            <a:pPr marL="488852" indent="-285693">
              <a:lnSpc>
                <a:spcPct val="170000"/>
              </a:lnSpc>
            </a:pPr>
            <a:r>
              <a:rPr lang="en-AU" b="1" dirty="0">
                <a:solidFill>
                  <a:schemeClr val="tx1"/>
                </a:solidFill>
                <a:cs typeface="Arial" panose="020B0604020202020204" pitchFamily="34" charset="0"/>
              </a:rPr>
              <a:t>Develop</a:t>
            </a:r>
            <a:r>
              <a:rPr lang="en-AU" dirty="0">
                <a:solidFill>
                  <a:schemeClr val="tx1"/>
                </a:solidFill>
                <a:cs typeface="Arial" panose="020B0604020202020204" pitchFamily="34" charset="0"/>
              </a:rPr>
              <a:t>, apply and monitor risk controls</a:t>
            </a:r>
          </a:p>
          <a:p>
            <a:pPr marL="488852" indent="-285693">
              <a:lnSpc>
                <a:spcPct val="170000"/>
              </a:lnSpc>
            </a:pPr>
            <a:r>
              <a:rPr lang="en-AU" b="1" dirty="0">
                <a:solidFill>
                  <a:schemeClr val="tx1"/>
                </a:solidFill>
                <a:cs typeface="Arial" panose="020B0604020202020204" pitchFamily="34" charset="0"/>
              </a:rPr>
              <a:t>Maintain</a:t>
            </a:r>
            <a:r>
              <a:rPr lang="en-AU" dirty="0">
                <a:solidFill>
                  <a:schemeClr val="tx1"/>
                </a:solidFill>
                <a:cs typeface="Arial" panose="020B0604020202020204" pitchFamily="34" charset="0"/>
              </a:rPr>
              <a:t> the currency of standards and procedures applied under the SMS</a:t>
            </a:r>
          </a:p>
          <a:p>
            <a:pPr marL="488852" indent="-285693">
              <a:lnSpc>
                <a:spcPct val="170000"/>
              </a:lnSpc>
            </a:pPr>
            <a:r>
              <a:rPr lang="en-AU" b="1" dirty="0">
                <a:solidFill>
                  <a:schemeClr val="tx1"/>
                </a:solidFill>
                <a:cs typeface="Arial" panose="020B0604020202020204" pitchFamily="34" charset="0"/>
              </a:rPr>
              <a:t>Implement</a:t>
            </a:r>
            <a:r>
              <a:rPr lang="en-AU" dirty="0">
                <a:solidFill>
                  <a:schemeClr val="tx1"/>
                </a:solidFill>
                <a:cs typeface="Arial" panose="020B0604020202020204" pitchFamily="34" charset="0"/>
              </a:rPr>
              <a:t> training, instruction and assessment of workers</a:t>
            </a:r>
          </a:p>
          <a:p>
            <a:pPr marL="717406" indent="-514247">
              <a:lnSpc>
                <a:spcPct val="170000"/>
              </a:lnSpc>
            </a:pPr>
            <a:endParaRPr lang="en-AU" sz="2799" u="sng" dirty="0">
              <a:highlight>
                <a:srgbClr val="FFFF00"/>
              </a:highlight>
            </a:endParaRPr>
          </a:p>
          <a:p>
            <a:pPr marL="203159" indent="0">
              <a:lnSpc>
                <a:spcPct val="150000"/>
              </a:lnSpc>
              <a:buNone/>
            </a:pPr>
            <a:endParaRPr lang="en-AU" sz="2799" b="1" dirty="0"/>
          </a:p>
        </p:txBody>
      </p:sp>
      <p:sp>
        <p:nvSpPr>
          <p:cNvPr id="9" name="Title 5">
            <a:extLst>
              <a:ext uri="{FF2B5EF4-FFF2-40B4-BE49-F238E27FC236}">
                <a16:creationId xmlns:a16="http://schemas.microsoft.com/office/drawing/2014/main" id="{1624534D-BB1A-4C87-8BBC-05D94780A164}"/>
              </a:ext>
            </a:extLst>
          </p:cNvPr>
          <p:cNvSpPr txBox="1">
            <a:spLocks/>
          </p:cNvSpPr>
          <p:nvPr/>
        </p:nvSpPr>
        <p:spPr>
          <a:xfrm>
            <a:off x="1160888" y="602178"/>
            <a:ext cx="9713432" cy="66178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sz="3200" dirty="0"/>
              <a:t>Responsibilities for safety on mine sites – Quarry Managers</a:t>
            </a:r>
          </a:p>
        </p:txBody>
      </p:sp>
      <p:sp>
        <p:nvSpPr>
          <p:cNvPr id="2" name="Slide Number Placeholder 1">
            <a:extLst>
              <a:ext uri="{FF2B5EF4-FFF2-40B4-BE49-F238E27FC236}">
                <a16:creationId xmlns:a16="http://schemas.microsoft.com/office/drawing/2014/main" id="{0614AA31-D780-4762-931F-772BF33297DA}"/>
              </a:ext>
            </a:extLst>
          </p:cNvPr>
          <p:cNvSpPr>
            <a:spLocks noGrp="1"/>
          </p:cNvSpPr>
          <p:nvPr>
            <p:ph type="sldNum" sz="quarter" idx="12"/>
          </p:nvPr>
        </p:nvSpPr>
        <p:spPr/>
        <p:txBody>
          <a:bodyPr/>
          <a:lstStyle/>
          <a:p>
            <a:fld id="{53B327D7-FE10-1A4E-BC75-ED72A21CFBF7}" type="slidenum">
              <a:rPr lang="en-US" smtClean="0"/>
              <a:t>26</a:t>
            </a:fld>
            <a:endParaRPr lang="en-US"/>
          </a:p>
        </p:txBody>
      </p:sp>
    </p:spTree>
    <p:extLst>
      <p:ext uri="{BB962C8B-B14F-4D97-AF65-F5344CB8AC3E}">
        <p14:creationId xmlns:p14="http://schemas.microsoft.com/office/powerpoint/2010/main" val="306901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83EF45-4C89-49EF-9CDD-E049C4ECA445}"/>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5" name="Rectangle 4">
            <a:extLst>
              <a:ext uri="{FF2B5EF4-FFF2-40B4-BE49-F238E27FC236}">
                <a16:creationId xmlns:a16="http://schemas.microsoft.com/office/drawing/2014/main" id="{0A730E9A-CAF7-41A5-9440-3C67A2BD46F6}"/>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6" name="Rectangle 5">
            <a:extLst>
              <a:ext uri="{FF2B5EF4-FFF2-40B4-BE49-F238E27FC236}">
                <a16:creationId xmlns:a16="http://schemas.microsoft.com/office/drawing/2014/main" id="{281ED037-7A15-4E78-8E3D-04387B518948}"/>
              </a:ext>
            </a:extLst>
          </p:cNvPr>
          <p:cNvSpPr/>
          <p:nvPr/>
        </p:nvSpPr>
        <p:spPr>
          <a:xfrm>
            <a:off x="1920502" y="5732723"/>
            <a:ext cx="7199134" cy="523099"/>
          </a:xfrm>
          <a:prstGeom prst="rect">
            <a:avLst/>
          </a:prstGeom>
        </p:spPr>
        <p:txBody>
          <a:bodyPr wrap="square">
            <a:spAutoFit/>
          </a:bodyPr>
          <a:lstStyle/>
          <a:p>
            <a:r>
              <a:rPr lang="en-AU" sz="1400" i="1" dirty="0"/>
              <a:t>Reference: </a:t>
            </a:r>
            <a:r>
              <a:rPr lang="en-US" sz="1400" i="1" dirty="0"/>
              <a:t>Statutory function description – NSW Resources Regulator</a:t>
            </a:r>
            <a:br>
              <a:rPr lang="en-AU" sz="1400" i="1" u="sng" dirty="0"/>
            </a:br>
            <a:endParaRPr lang="en-AU" sz="1400" i="1" dirty="0"/>
          </a:p>
        </p:txBody>
      </p:sp>
      <p:sp>
        <p:nvSpPr>
          <p:cNvPr id="7" name="Content Placeholder 2">
            <a:extLst>
              <a:ext uri="{FF2B5EF4-FFF2-40B4-BE49-F238E27FC236}">
                <a16:creationId xmlns:a16="http://schemas.microsoft.com/office/drawing/2014/main" id="{75EF6145-F7FC-4F56-A1E5-1294C8EA71DE}"/>
              </a:ext>
            </a:extLst>
          </p:cNvPr>
          <p:cNvSpPr>
            <a:spLocks noGrp="1"/>
          </p:cNvSpPr>
          <p:nvPr>
            <p:ph idx="1"/>
          </p:nvPr>
        </p:nvSpPr>
        <p:spPr>
          <a:xfrm>
            <a:off x="920342" y="1301817"/>
            <a:ext cx="10349729" cy="4430906"/>
          </a:xfrm>
        </p:spPr>
        <p:txBody>
          <a:bodyPr>
            <a:normAutofit/>
          </a:bodyPr>
          <a:lstStyle/>
          <a:p>
            <a:pPr marL="488852" indent="-285693">
              <a:lnSpc>
                <a:spcPct val="170000"/>
              </a:lnSpc>
            </a:pPr>
            <a:r>
              <a:rPr lang="en-AU" sz="2400" b="1" dirty="0">
                <a:solidFill>
                  <a:schemeClr val="tx1"/>
                </a:solidFill>
                <a:cs typeface="Arial" panose="020B0604020202020204" pitchFamily="34" charset="0"/>
              </a:rPr>
              <a:t>Facilitate</a:t>
            </a:r>
            <a:r>
              <a:rPr lang="en-AU" sz="2400" dirty="0">
                <a:solidFill>
                  <a:schemeClr val="tx1"/>
                </a:solidFill>
                <a:cs typeface="Arial" panose="020B0604020202020204" pitchFamily="34" charset="0"/>
              </a:rPr>
              <a:t> WHS consultation, coordination and cooperation</a:t>
            </a:r>
          </a:p>
          <a:p>
            <a:pPr marL="488852" indent="-285693">
              <a:lnSpc>
                <a:spcPct val="170000"/>
              </a:lnSpc>
            </a:pPr>
            <a:r>
              <a:rPr lang="en-AU" sz="2400" b="1" dirty="0">
                <a:solidFill>
                  <a:schemeClr val="tx1"/>
                </a:solidFill>
                <a:cs typeface="Arial" panose="020B0604020202020204" pitchFamily="34" charset="0"/>
              </a:rPr>
              <a:t>Investigate</a:t>
            </a:r>
            <a:r>
              <a:rPr lang="en-AU" sz="2400" dirty="0">
                <a:solidFill>
                  <a:schemeClr val="tx1"/>
                </a:solidFill>
                <a:cs typeface="Arial" panose="020B0604020202020204" pitchFamily="34" charset="0"/>
              </a:rPr>
              <a:t> incidents</a:t>
            </a:r>
          </a:p>
          <a:p>
            <a:pPr marL="488852" indent="-285693">
              <a:lnSpc>
                <a:spcPct val="170000"/>
              </a:lnSpc>
            </a:pPr>
            <a:r>
              <a:rPr lang="en-AU" sz="2400" b="1" dirty="0">
                <a:solidFill>
                  <a:schemeClr val="tx1"/>
                </a:solidFill>
                <a:cs typeface="Arial" panose="020B0604020202020204" pitchFamily="34" charset="0"/>
              </a:rPr>
              <a:t>Conduct and monitor </a:t>
            </a:r>
            <a:r>
              <a:rPr lang="en-AU" sz="2400" dirty="0">
                <a:solidFill>
                  <a:schemeClr val="tx1"/>
                </a:solidFill>
                <a:cs typeface="Arial" panose="020B0604020202020204" pitchFamily="34" charset="0"/>
              </a:rPr>
              <a:t>workplace inspections for hazards, risk and suitable controls</a:t>
            </a:r>
          </a:p>
          <a:p>
            <a:pPr marL="488852" indent="-285693">
              <a:lnSpc>
                <a:spcPct val="170000"/>
              </a:lnSpc>
            </a:pPr>
            <a:r>
              <a:rPr lang="en-AU" sz="2400" b="1" dirty="0">
                <a:solidFill>
                  <a:schemeClr val="tx1"/>
                </a:solidFill>
                <a:cs typeface="Arial" panose="020B0604020202020204" pitchFamily="34" charset="0"/>
              </a:rPr>
              <a:t>Report</a:t>
            </a:r>
            <a:r>
              <a:rPr lang="en-AU" sz="2400" dirty="0">
                <a:solidFill>
                  <a:schemeClr val="tx1"/>
                </a:solidFill>
                <a:cs typeface="Arial" panose="020B0604020202020204" pitchFamily="34" charset="0"/>
              </a:rPr>
              <a:t> to the mine operator deficiencies or significant deviations</a:t>
            </a:r>
          </a:p>
          <a:p>
            <a:pPr marL="488852" indent="-285693">
              <a:lnSpc>
                <a:spcPct val="170000"/>
              </a:lnSpc>
            </a:pPr>
            <a:r>
              <a:rPr lang="en-AU" sz="2400" b="1" dirty="0">
                <a:solidFill>
                  <a:schemeClr val="tx1"/>
                </a:solidFill>
                <a:cs typeface="Arial" panose="020B0604020202020204" pitchFamily="34" charset="0"/>
              </a:rPr>
              <a:t>Supervise</a:t>
            </a:r>
            <a:r>
              <a:rPr lang="en-AU" sz="2400" dirty="0">
                <a:solidFill>
                  <a:schemeClr val="tx1"/>
                </a:solidFill>
                <a:cs typeface="Arial" panose="020B0604020202020204" pitchFamily="34" charset="0"/>
              </a:rPr>
              <a:t> general mining operations as required by SMS</a:t>
            </a:r>
          </a:p>
          <a:p>
            <a:pPr marL="488852" indent="-285693">
              <a:lnSpc>
                <a:spcPct val="170000"/>
              </a:lnSpc>
            </a:pPr>
            <a:endParaRPr lang="en-AU" sz="2799" dirty="0">
              <a:highlight>
                <a:srgbClr val="FFFF00"/>
              </a:highlight>
            </a:endParaRPr>
          </a:p>
          <a:p>
            <a:pPr marL="203159" indent="0">
              <a:lnSpc>
                <a:spcPct val="150000"/>
              </a:lnSpc>
              <a:buNone/>
            </a:pPr>
            <a:endParaRPr lang="en-AU" sz="2799" b="1" dirty="0"/>
          </a:p>
        </p:txBody>
      </p:sp>
      <p:sp>
        <p:nvSpPr>
          <p:cNvPr id="9" name="Title 5">
            <a:extLst>
              <a:ext uri="{FF2B5EF4-FFF2-40B4-BE49-F238E27FC236}">
                <a16:creationId xmlns:a16="http://schemas.microsoft.com/office/drawing/2014/main" id="{DFC4E536-C875-4019-BA1F-79EF88AA026F}"/>
              </a:ext>
            </a:extLst>
          </p:cNvPr>
          <p:cNvSpPr txBox="1">
            <a:spLocks/>
          </p:cNvSpPr>
          <p:nvPr/>
        </p:nvSpPr>
        <p:spPr>
          <a:xfrm>
            <a:off x="1160888" y="602178"/>
            <a:ext cx="9713432" cy="661788"/>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sz="3200" dirty="0"/>
              <a:t>Responsibilities for safety on mine sites – Quarry Managers</a:t>
            </a:r>
          </a:p>
        </p:txBody>
      </p:sp>
      <p:sp>
        <p:nvSpPr>
          <p:cNvPr id="2" name="Slide Number Placeholder 1">
            <a:extLst>
              <a:ext uri="{FF2B5EF4-FFF2-40B4-BE49-F238E27FC236}">
                <a16:creationId xmlns:a16="http://schemas.microsoft.com/office/drawing/2014/main" id="{9CB62B9D-9189-4F8D-BD91-E857816EEA1A}"/>
              </a:ext>
            </a:extLst>
          </p:cNvPr>
          <p:cNvSpPr>
            <a:spLocks noGrp="1"/>
          </p:cNvSpPr>
          <p:nvPr>
            <p:ph type="sldNum" sz="quarter" idx="12"/>
          </p:nvPr>
        </p:nvSpPr>
        <p:spPr/>
        <p:txBody>
          <a:bodyPr/>
          <a:lstStyle/>
          <a:p>
            <a:fld id="{53B327D7-FE10-1A4E-BC75-ED72A21CFBF7}" type="slidenum">
              <a:rPr lang="en-US" smtClean="0"/>
              <a:t>27</a:t>
            </a:fld>
            <a:endParaRPr lang="en-US"/>
          </a:p>
        </p:txBody>
      </p:sp>
    </p:spTree>
    <p:extLst>
      <p:ext uri="{BB962C8B-B14F-4D97-AF65-F5344CB8AC3E}">
        <p14:creationId xmlns:p14="http://schemas.microsoft.com/office/powerpoint/2010/main" val="205606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83EF45-4C89-49EF-9CDD-E049C4ECA445}"/>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5" name="Rectangle 4">
            <a:extLst>
              <a:ext uri="{FF2B5EF4-FFF2-40B4-BE49-F238E27FC236}">
                <a16:creationId xmlns:a16="http://schemas.microsoft.com/office/drawing/2014/main" id="{0A730E9A-CAF7-41A5-9440-3C67A2BD46F6}"/>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6" name="Rectangle 5">
            <a:extLst>
              <a:ext uri="{FF2B5EF4-FFF2-40B4-BE49-F238E27FC236}">
                <a16:creationId xmlns:a16="http://schemas.microsoft.com/office/drawing/2014/main" id="{281ED037-7A15-4E78-8E3D-04387B518948}"/>
              </a:ext>
            </a:extLst>
          </p:cNvPr>
          <p:cNvSpPr/>
          <p:nvPr/>
        </p:nvSpPr>
        <p:spPr>
          <a:xfrm>
            <a:off x="2064189" y="6346290"/>
            <a:ext cx="8207307" cy="461558"/>
          </a:xfrm>
          <a:prstGeom prst="rect">
            <a:avLst/>
          </a:prstGeom>
        </p:spPr>
        <p:txBody>
          <a:bodyPr wrap="square">
            <a:spAutoFit/>
          </a:bodyPr>
          <a:lstStyle/>
          <a:p>
            <a:r>
              <a:rPr lang="en-US" sz="1200" i="1" dirty="0"/>
              <a:t>References:  cl. 21 and cl. 22 of the NSW Work Health and Safety (Mines and Petroleum Sites) Regulation 2014  and S. 46 of the WHS Act 2011 (Consultation)</a:t>
            </a:r>
            <a:endParaRPr lang="en-AU" sz="1200" i="1" dirty="0"/>
          </a:p>
        </p:txBody>
      </p:sp>
      <p:sp>
        <p:nvSpPr>
          <p:cNvPr id="7" name="Content Placeholder 2">
            <a:extLst>
              <a:ext uri="{FF2B5EF4-FFF2-40B4-BE49-F238E27FC236}">
                <a16:creationId xmlns:a16="http://schemas.microsoft.com/office/drawing/2014/main" id="{75EF6145-F7FC-4F56-A1E5-1294C8EA71DE}"/>
              </a:ext>
            </a:extLst>
          </p:cNvPr>
          <p:cNvSpPr>
            <a:spLocks noGrp="1"/>
          </p:cNvSpPr>
          <p:nvPr>
            <p:ph idx="1"/>
          </p:nvPr>
        </p:nvSpPr>
        <p:spPr>
          <a:xfrm>
            <a:off x="978142" y="1269260"/>
            <a:ext cx="10242852" cy="4979174"/>
          </a:xfrm>
        </p:spPr>
        <p:txBody>
          <a:bodyPr>
            <a:normAutofit fontScale="85000" lnSpcReduction="20000"/>
          </a:bodyPr>
          <a:lstStyle/>
          <a:p>
            <a:pPr marL="888822" indent="-685663">
              <a:lnSpc>
                <a:spcPct val="120000"/>
              </a:lnSpc>
            </a:pPr>
            <a:r>
              <a:rPr lang="en-US" sz="2100" dirty="0"/>
              <a:t>The contractor must </a:t>
            </a:r>
            <a:r>
              <a:rPr lang="en-US" sz="2100" b="1" dirty="0"/>
              <a:t>provide</a:t>
            </a:r>
            <a:r>
              <a:rPr lang="en-US" sz="2100" dirty="0"/>
              <a:t> all relevant information to the operator to enable the operator to identify risks associated with proposed operations</a:t>
            </a:r>
          </a:p>
          <a:p>
            <a:pPr marL="888822" indent="-685663">
              <a:lnSpc>
                <a:spcPct val="120000"/>
              </a:lnSpc>
            </a:pPr>
            <a:r>
              <a:rPr lang="en-US" sz="2100" dirty="0"/>
              <a:t>There are </a:t>
            </a:r>
            <a:r>
              <a:rPr lang="en-US" sz="2100" b="1" dirty="0"/>
              <a:t>two options </a:t>
            </a:r>
            <a:r>
              <a:rPr lang="en-US" sz="2100" dirty="0"/>
              <a:t>on how a contractor interacts with the mine’s Safety Management System (SMS)</a:t>
            </a:r>
          </a:p>
          <a:p>
            <a:pPr marL="416660" lvl="1" indent="0">
              <a:lnSpc>
                <a:spcPct val="120000"/>
              </a:lnSpc>
              <a:buNone/>
            </a:pPr>
            <a:endParaRPr lang="en-US" sz="2100" u="sng" dirty="0"/>
          </a:p>
          <a:p>
            <a:pPr marL="416660" lvl="1" indent="0">
              <a:lnSpc>
                <a:spcPct val="120000"/>
              </a:lnSpc>
              <a:buNone/>
            </a:pPr>
            <a:r>
              <a:rPr lang="en-US" sz="2100" u="sng" dirty="0"/>
              <a:t>Option 1</a:t>
            </a:r>
            <a:r>
              <a:rPr lang="en-US" sz="2100" dirty="0"/>
              <a:t>: </a:t>
            </a:r>
          </a:p>
          <a:p>
            <a:pPr marL="759491" lvl="1" indent="-342831">
              <a:lnSpc>
                <a:spcPct val="120000"/>
              </a:lnSpc>
              <a:buFont typeface="Arial" panose="020B0604020202020204" pitchFamily="34" charset="0"/>
              <a:buChar char="•"/>
            </a:pPr>
            <a:r>
              <a:rPr lang="en-US" sz="2100" dirty="0"/>
              <a:t>Contractor </a:t>
            </a:r>
            <a:r>
              <a:rPr lang="en-US" sz="2100" b="1" dirty="0"/>
              <a:t>prepares</a:t>
            </a:r>
            <a:r>
              <a:rPr lang="en-US" sz="2100" dirty="0"/>
              <a:t> a Health &amp; Safety Management Plan and </a:t>
            </a:r>
            <a:r>
              <a:rPr lang="en-US" sz="2100" b="1" dirty="0"/>
              <a:t>provides</a:t>
            </a:r>
            <a:r>
              <a:rPr lang="en-US" sz="2100" dirty="0"/>
              <a:t> it to operator</a:t>
            </a:r>
          </a:p>
          <a:p>
            <a:pPr marL="759491" lvl="1" indent="-342831">
              <a:lnSpc>
                <a:spcPct val="120000"/>
              </a:lnSpc>
              <a:buFont typeface="Arial" panose="020B0604020202020204" pitchFamily="34" charset="0"/>
              <a:buChar char="•"/>
            </a:pPr>
            <a:r>
              <a:rPr lang="en-US" sz="2100" dirty="0"/>
              <a:t>Operator </a:t>
            </a:r>
            <a:r>
              <a:rPr lang="en-US" sz="2100" b="1" dirty="0"/>
              <a:t>reviews</a:t>
            </a:r>
            <a:r>
              <a:rPr lang="en-US" sz="2100" dirty="0"/>
              <a:t> Plan and gives </a:t>
            </a:r>
            <a:r>
              <a:rPr lang="en-US" sz="2100" b="1" dirty="0"/>
              <a:t>written notice </a:t>
            </a:r>
            <a:r>
              <a:rPr lang="en-US" sz="2100" dirty="0"/>
              <a:t>to contractor that it is consistent with the SMS of the mine</a:t>
            </a:r>
          </a:p>
          <a:p>
            <a:pPr marL="416660" lvl="1" indent="0">
              <a:lnSpc>
                <a:spcPct val="120000"/>
              </a:lnSpc>
              <a:buNone/>
            </a:pPr>
            <a:endParaRPr lang="en-US" sz="2100" u="sng" dirty="0"/>
          </a:p>
          <a:p>
            <a:pPr marL="416660" lvl="1" indent="0">
              <a:lnSpc>
                <a:spcPct val="120000"/>
              </a:lnSpc>
              <a:buNone/>
            </a:pPr>
            <a:r>
              <a:rPr lang="en-US" sz="2100" u="sng" dirty="0"/>
              <a:t>Option 2</a:t>
            </a:r>
            <a:r>
              <a:rPr lang="en-US" sz="2100" dirty="0"/>
              <a:t>: </a:t>
            </a:r>
          </a:p>
          <a:p>
            <a:pPr marL="759491" lvl="1" indent="-342831">
              <a:lnSpc>
                <a:spcPct val="120000"/>
              </a:lnSpc>
              <a:buFont typeface="Arial" panose="020B0604020202020204" pitchFamily="34" charset="0"/>
              <a:buChar char="•"/>
            </a:pPr>
            <a:r>
              <a:rPr lang="en-US" sz="2100" dirty="0"/>
              <a:t>Contractor </a:t>
            </a:r>
            <a:r>
              <a:rPr lang="en-US" sz="2100" b="1" dirty="0"/>
              <a:t>reviews</a:t>
            </a:r>
            <a:r>
              <a:rPr lang="en-US" sz="2100" dirty="0"/>
              <a:t> the relevant parts of the mine’s SMS. </a:t>
            </a:r>
          </a:p>
          <a:p>
            <a:pPr marL="759491" lvl="1" indent="-342831">
              <a:lnSpc>
                <a:spcPct val="120000"/>
              </a:lnSpc>
              <a:buFont typeface="Arial" panose="020B0604020202020204" pitchFamily="34" charset="0"/>
              <a:buChar char="•"/>
            </a:pPr>
            <a:r>
              <a:rPr lang="en-US" sz="2100" dirty="0"/>
              <a:t>Contractor gives operator </a:t>
            </a:r>
            <a:r>
              <a:rPr lang="en-US" sz="2100" b="1" dirty="0"/>
              <a:t>written notice </a:t>
            </a:r>
            <a:r>
              <a:rPr lang="en-US" sz="2100" dirty="0"/>
              <a:t>they have reviewed SMS and that it is consistent with the contractors arrangements for managing health &amp; safety as per clause 9 of WHS(MPS) Regulations &amp; WHS laws</a:t>
            </a:r>
            <a:endParaRPr lang="en-AU" sz="4599" dirty="0"/>
          </a:p>
          <a:p>
            <a:pPr marL="203159" indent="0">
              <a:lnSpc>
                <a:spcPct val="150000"/>
              </a:lnSpc>
              <a:buNone/>
            </a:pPr>
            <a:endParaRPr lang="en-AU" sz="2799" dirty="0"/>
          </a:p>
        </p:txBody>
      </p:sp>
      <p:sp>
        <p:nvSpPr>
          <p:cNvPr id="8" name="Title 5">
            <a:extLst>
              <a:ext uri="{FF2B5EF4-FFF2-40B4-BE49-F238E27FC236}">
                <a16:creationId xmlns:a16="http://schemas.microsoft.com/office/drawing/2014/main" id="{8F4D64E3-3B8A-4848-B87A-F6202A71B5B7}"/>
              </a:ext>
            </a:extLst>
          </p:cNvPr>
          <p:cNvSpPr txBox="1">
            <a:spLocks/>
          </p:cNvSpPr>
          <p:nvPr/>
        </p:nvSpPr>
        <p:spPr>
          <a:xfrm>
            <a:off x="1160888" y="602178"/>
            <a:ext cx="9713432" cy="66178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sz="3200" dirty="0"/>
              <a:t>Responsibilities for safety on mine sites – contractors</a:t>
            </a:r>
          </a:p>
        </p:txBody>
      </p:sp>
      <p:sp>
        <p:nvSpPr>
          <p:cNvPr id="2" name="Slide Number Placeholder 1">
            <a:extLst>
              <a:ext uri="{FF2B5EF4-FFF2-40B4-BE49-F238E27FC236}">
                <a16:creationId xmlns:a16="http://schemas.microsoft.com/office/drawing/2014/main" id="{9F7E8DF3-F1D6-4A45-BC52-7E36DF00E623}"/>
              </a:ext>
            </a:extLst>
          </p:cNvPr>
          <p:cNvSpPr>
            <a:spLocks noGrp="1"/>
          </p:cNvSpPr>
          <p:nvPr>
            <p:ph type="sldNum" sz="quarter" idx="12"/>
          </p:nvPr>
        </p:nvSpPr>
        <p:spPr/>
        <p:txBody>
          <a:bodyPr/>
          <a:lstStyle/>
          <a:p>
            <a:fld id="{53B327D7-FE10-1A4E-BC75-ED72A21CFBF7}" type="slidenum">
              <a:rPr lang="en-US" smtClean="0"/>
              <a:t>28</a:t>
            </a:fld>
            <a:endParaRPr lang="en-US"/>
          </a:p>
        </p:txBody>
      </p:sp>
    </p:spTree>
    <p:extLst>
      <p:ext uri="{BB962C8B-B14F-4D97-AF65-F5344CB8AC3E}">
        <p14:creationId xmlns:p14="http://schemas.microsoft.com/office/powerpoint/2010/main" val="112158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83EF45-4C89-49EF-9CDD-E049C4ECA445}"/>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5" name="Rectangle 4">
            <a:extLst>
              <a:ext uri="{FF2B5EF4-FFF2-40B4-BE49-F238E27FC236}">
                <a16:creationId xmlns:a16="http://schemas.microsoft.com/office/drawing/2014/main" id="{0A730E9A-CAF7-41A5-9440-3C67A2BD46F6}"/>
              </a:ext>
            </a:extLst>
          </p:cNvPr>
          <p:cNvSpPr/>
          <p:nvPr/>
        </p:nvSpPr>
        <p:spPr>
          <a:xfrm>
            <a:off x="5969239" y="3220505"/>
            <a:ext cx="242318" cy="369247"/>
          </a:xfrm>
          <a:prstGeom prst="rect">
            <a:avLst/>
          </a:prstGeom>
        </p:spPr>
        <p:txBody>
          <a:bodyPr wrap="none">
            <a:spAutoFit/>
          </a:bodyPr>
          <a:lstStyle/>
          <a:p>
            <a:r>
              <a:rPr lang="en-AU" dirty="0">
                <a:solidFill>
                  <a:srgbClr val="000000"/>
                </a:solidFill>
                <a:latin typeface="Times New Roman" panose="02020603050405020304" pitchFamily="18" charset="0"/>
              </a:rPr>
              <a:t> </a:t>
            </a:r>
            <a:endParaRPr lang="en-AU" dirty="0"/>
          </a:p>
        </p:txBody>
      </p:sp>
      <p:sp>
        <p:nvSpPr>
          <p:cNvPr id="7" name="Content Placeholder 2">
            <a:extLst>
              <a:ext uri="{FF2B5EF4-FFF2-40B4-BE49-F238E27FC236}">
                <a16:creationId xmlns:a16="http://schemas.microsoft.com/office/drawing/2014/main" id="{75EF6145-F7FC-4F56-A1E5-1294C8EA71DE}"/>
              </a:ext>
            </a:extLst>
          </p:cNvPr>
          <p:cNvSpPr>
            <a:spLocks noGrp="1"/>
          </p:cNvSpPr>
          <p:nvPr>
            <p:ph idx="1"/>
          </p:nvPr>
        </p:nvSpPr>
        <p:spPr>
          <a:xfrm>
            <a:off x="1084054" y="1773199"/>
            <a:ext cx="9016284" cy="3783983"/>
          </a:xfrm>
        </p:spPr>
        <p:txBody>
          <a:bodyPr>
            <a:normAutofit/>
          </a:bodyPr>
          <a:lstStyle/>
          <a:p>
            <a:pPr marL="717406" indent="-514247">
              <a:lnSpc>
                <a:spcPct val="170000"/>
              </a:lnSpc>
            </a:pPr>
            <a:r>
              <a:rPr lang="en-AU" sz="2000" b="1" dirty="0"/>
              <a:t>Take</a:t>
            </a:r>
            <a:r>
              <a:rPr lang="en-AU" sz="2000" dirty="0"/>
              <a:t> </a:t>
            </a:r>
            <a:r>
              <a:rPr lang="en-AU" sz="2000" b="1" dirty="0"/>
              <a:t>reasonable</a:t>
            </a:r>
            <a:r>
              <a:rPr lang="en-AU" sz="2000" dirty="0"/>
              <a:t> </a:t>
            </a:r>
            <a:r>
              <a:rPr lang="en-AU" sz="2000" b="1" dirty="0"/>
              <a:t>care</a:t>
            </a:r>
            <a:r>
              <a:rPr lang="en-AU" sz="2000" dirty="0"/>
              <a:t> for </a:t>
            </a:r>
            <a:r>
              <a:rPr lang="en-AU" sz="2000" i="1" dirty="0"/>
              <a:t>your</a:t>
            </a:r>
            <a:r>
              <a:rPr lang="en-AU" sz="2000" dirty="0"/>
              <a:t> own heath and safety</a:t>
            </a:r>
          </a:p>
          <a:p>
            <a:pPr marL="717406" indent="-514247">
              <a:lnSpc>
                <a:spcPct val="170000"/>
              </a:lnSpc>
            </a:pPr>
            <a:r>
              <a:rPr lang="en-AU" sz="2000" b="1" dirty="0"/>
              <a:t>Take reasonable care </a:t>
            </a:r>
            <a:r>
              <a:rPr lang="en-AU" sz="2000" dirty="0"/>
              <a:t>that your actions </a:t>
            </a:r>
            <a:r>
              <a:rPr lang="en-AU" sz="2000" b="1" dirty="0"/>
              <a:t>or</a:t>
            </a:r>
            <a:r>
              <a:rPr lang="en-AU" sz="2000" dirty="0"/>
              <a:t> your failure to act do not adversely affect the health and safety </a:t>
            </a:r>
            <a:r>
              <a:rPr lang="en-AU" sz="2000" i="1" dirty="0"/>
              <a:t>of others</a:t>
            </a:r>
          </a:p>
          <a:p>
            <a:pPr marL="717406" indent="-514247">
              <a:lnSpc>
                <a:spcPct val="170000"/>
              </a:lnSpc>
            </a:pPr>
            <a:r>
              <a:rPr lang="en-AU" sz="2000" b="1" dirty="0"/>
              <a:t>Comply</a:t>
            </a:r>
            <a:r>
              <a:rPr lang="en-AU" sz="2000" dirty="0"/>
              <a:t> with any reasonable instruction that allows the mine manager or operator to comply with the Act</a:t>
            </a:r>
          </a:p>
          <a:p>
            <a:pPr marL="717406" indent="-514247">
              <a:lnSpc>
                <a:spcPct val="170000"/>
              </a:lnSpc>
            </a:pPr>
            <a:r>
              <a:rPr lang="en-US" sz="2000" b="1" dirty="0"/>
              <a:t>Co-operate</a:t>
            </a:r>
            <a:r>
              <a:rPr lang="en-US" sz="2000" dirty="0"/>
              <a:t> with any reasonable safety policy or procedure</a:t>
            </a:r>
            <a:endParaRPr lang="en-AU" sz="2000" dirty="0"/>
          </a:p>
        </p:txBody>
      </p:sp>
      <p:sp>
        <p:nvSpPr>
          <p:cNvPr id="9" name="Rectangle 8">
            <a:extLst>
              <a:ext uri="{FF2B5EF4-FFF2-40B4-BE49-F238E27FC236}">
                <a16:creationId xmlns:a16="http://schemas.microsoft.com/office/drawing/2014/main" id="{758F2476-1B3D-4BA8-81D7-6CC5D6078A97}"/>
              </a:ext>
            </a:extLst>
          </p:cNvPr>
          <p:cNvSpPr/>
          <p:nvPr/>
        </p:nvSpPr>
        <p:spPr>
          <a:xfrm>
            <a:off x="2136477" y="6020689"/>
            <a:ext cx="8854934" cy="492329"/>
          </a:xfrm>
          <a:prstGeom prst="rect">
            <a:avLst/>
          </a:prstGeom>
        </p:spPr>
        <p:txBody>
          <a:bodyPr wrap="square">
            <a:spAutoFit/>
          </a:bodyPr>
          <a:lstStyle/>
          <a:p>
            <a:r>
              <a:rPr lang="en-AU" sz="1200" i="1" dirty="0"/>
              <a:t>Reference: S. 28 of NSW Work Health and Safety Act 2011</a:t>
            </a:r>
            <a:br>
              <a:rPr lang="en-AU" sz="1400" dirty="0"/>
            </a:br>
            <a:endParaRPr lang="en-AU" sz="1400" dirty="0"/>
          </a:p>
        </p:txBody>
      </p:sp>
      <p:sp>
        <p:nvSpPr>
          <p:cNvPr id="12" name="Title 5">
            <a:extLst>
              <a:ext uri="{FF2B5EF4-FFF2-40B4-BE49-F238E27FC236}">
                <a16:creationId xmlns:a16="http://schemas.microsoft.com/office/drawing/2014/main" id="{0935E19A-022F-499D-A6B3-CBE34B081BD9}"/>
              </a:ext>
            </a:extLst>
          </p:cNvPr>
          <p:cNvSpPr txBox="1">
            <a:spLocks/>
          </p:cNvSpPr>
          <p:nvPr/>
        </p:nvSpPr>
        <p:spPr>
          <a:xfrm>
            <a:off x="1084054" y="663399"/>
            <a:ext cx="9713432" cy="6617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0A7CB9"/>
                </a:solidFill>
                <a:latin typeface="Arial" panose="020B0604020202020204" pitchFamily="34" charset="0"/>
                <a:ea typeface="+mj-ea"/>
                <a:cs typeface="Arial" panose="020B0604020202020204" pitchFamily="34" charset="0"/>
              </a:defRPr>
            </a:lvl1pPr>
          </a:lstStyle>
          <a:p>
            <a:r>
              <a:rPr lang="en-AU" sz="3200" dirty="0"/>
              <a:t>Responsibilities for safety on mine sites – workers</a:t>
            </a:r>
          </a:p>
        </p:txBody>
      </p:sp>
      <p:sp>
        <p:nvSpPr>
          <p:cNvPr id="2" name="Slide Number Placeholder 1">
            <a:extLst>
              <a:ext uri="{FF2B5EF4-FFF2-40B4-BE49-F238E27FC236}">
                <a16:creationId xmlns:a16="http://schemas.microsoft.com/office/drawing/2014/main" id="{0D908ED5-24BA-4382-B27A-330DCFC1104F}"/>
              </a:ext>
            </a:extLst>
          </p:cNvPr>
          <p:cNvSpPr>
            <a:spLocks noGrp="1"/>
          </p:cNvSpPr>
          <p:nvPr>
            <p:ph type="sldNum" sz="quarter" idx="12"/>
          </p:nvPr>
        </p:nvSpPr>
        <p:spPr/>
        <p:txBody>
          <a:bodyPr/>
          <a:lstStyle/>
          <a:p>
            <a:fld id="{53B327D7-FE10-1A4E-BC75-ED72A21CFBF7}" type="slidenum">
              <a:rPr lang="en-US" smtClean="0"/>
              <a:t>29</a:t>
            </a:fld>
            <a:endParaRPr lang="en-US"/>
          </a:p>
        </p:txBody>
      </p:sp>
    </p:spTree>
    <p:extLst>
      <p:ext uri="{BB962C8B-B14F-4D97-AF65-F5344CB8AC3E}">
        <p14:creationId xmlns:p14="http://schemas.microsoft.com/office/powerpoint/2010/main" val="156009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00AF18-4568-4C0E-AD24-A5A26E7AEA12}"/>
              </a:ext>
            </a:extLst>
          </p:cNvPr>
          <p:cNvSpPr>
            <a:spLocks noGrp="1"/>
          </p:cNvSpPr>
          <p:nvPr>
            <p:ph type="title"/>
          </p:nvPr>
        </p:nvSpPr>
        <p:spPr>
          <a:xfrm>
            <a:off x="1184227" y="410976"/>
            <a:ext cx="4485053" cy="431948"/>
          </a:xfrm>
        </p:spPr>
        <p:txBody>
          <a:bodyPr>
            <a:normAutofit fontScale="90000"/>
          </a:bodyPr>
          <a:lstStyle/>
          <a:p>
            <a:r>
              <a:rPr lang="en-AU" dirty="0"/>
              <a:t>NSW mining disasters</a:t>
            </a:r>
          </a:p>
        </p:txBody>
      </p:sp>
      <p:sp>
        <p:nvSpPr>
          <p:cNvPr id="2" name="Slide Number Placeholder 1">
            <a:extLst>
              <a:ext uri="{FF2B5EF4-FFF2-40B4-BE49-F238E27FC236}">
                <a16:creationId xmlns:a16="http://schemas.microsoft.com/office/drawing/2014/main" id="{C5E0D3B3-E402-4F56-86F3-8BDBFCF9A364}"/>
              </a:ext>
            </a:extLst>
          </p:cNvPr>
          <p:cNvSpPr>
            <a:spLocks noGrp="1"/>
          </p:cNvSpPr>
          <p:nvPr>
            <p:ph type="sldNum" sz="quarter" idx="12"/>
          </p:nvPr>
        </p:nvSpPr>
        <p:spPr/>
        <p:txBody>
          <a:bodyPr/>
          <a:lstStyle/>
          <a:p>
            <a:fld id="{53B327D7-FE10-1A4E-BC75-ED72A21CFBF7}" type="slidenum">
              <a:rPr lang="en-US" smtClean="0"/>
              <a:t>3</a:t>
            </a:fld>
            <a:endParaRPr lang="en-US"/>
          </a:p>
        </p:txBody>
      </p:sp>
      <p:pic>
        <p:nvPicPr>
          <p:cNvPr id="8" name="Content Placeholder 6">
            <a:extLst>
              <a:ext uri="{FF2B5EF4-FFF2-40B4-BE49-F238E27FC236}">
                <a16:creationId xmlns:a16="http://schemas.microsoft.com/office/drawing/2014/main" id="{2262F87E-0E5A-4BD4-AC38-7B0972F1C34F}"/>
              </a:ext>
            </a:extLst>
          </p:cNvPr>
          <p:cNvPicPr>
            <a:picLocks noGrp="1" noChangeAspect="1"/>
          </p:cNvPicPr>
          <p:nvPr>
            <p:ph idx="1"/>
          </p:nvPr>
        </p:nvPicPr>
        <p:blipFill rotWithShape="1">
          <a:blip r:embed="rId3"/>
          <a:srcRect t="9565" r="3549" b="3028"/>
          <a:stretch/>
        </p:blipFill>
        <p:spPr>
          <a:xfrm>
            <a:off x="250609" y="1082180"/>
            <a:ext cx="11690782" cy="5639295"/>
          </a:xfrm>
        </p:spPr>
      </p:pic>
    </p:spTree>
    <p:extLst>
      <p:ext uri="{BB962C8B-B14F-4D97-AF65-F5344CB8AC3E}">
        <p14:creationId xmlns:p14="http://schemas.microsoft.com/office/powerpoint/2010/main" val="33164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272580" y="1079067"/>
            <a:ext cx="9950369" cy="504120"/>
          </a:xfrm>
        </p:spPr>
        <p:txBody>
          <a:bodyPr>
            <a:normAutofit fontScale="90000"/>
          </a:bodyPr>
          <a:lstStyle/>
          <a:p>
            <a:r>
              <a:rPr lang="en-AU" dirty="0"/>
              <a:t>Discussion Activity #3	Implementing the Lessons</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266432" y="2133156"/>
            <a:ext cx="7415108" cy="3239610"/>
          </a:xfrm>
        </p:spPr>
        <p:txBody>
          <a:bodyPr>
            <a:normAutofit fontScale="92500" lnSpcReduction="10000"/>
          </a:bodyPr>
          <a:lstStyle/>
          <a:p>
            <a:pPr marL="660400" indent="-457200">
              <a:lnSpc>
                <a:spcPct val="150000"/>
              </a:lnSpc>
              <a:spcAft>
                <a:spcPts val="0"/>
              </a:spcAft>
            </a:pPr>
            <a:r>
              <a:rPr lang="en-AU" sz="2000" dirty="0">
                <a:solidFill>
                  <a:srgbClr val="000000"/>
                </a:solidFill>
                <a:ea typeface="Times New Roman" panose="02020603050405020304" pitchFamily="18" charset="0"/>
                <a:cs typeface="Times New Roman" panose="02020603050405020304" pitchFamily="18" charset="0"/>
              </a:rPr>
              <a:t>Consider the two Professor Quinlan’s pathways that you identified in Activity 2 as presenting the greatest risk of a safety failure in your workplace </a:t>
            </a:r>
          </a:p>
          <a:p>
            <a:pPr marL="660400" indent="-457200">
              <a:lnSpc>
                <a:spcPct val="150000"/>
              </a:lnSpc>
              <a:spcAft>
                <a:spcPts val="0"/>
              </a:spcAft>
            </a:pPr>
            <a:r>
              <a:rPr lang="en-AU" sz="2000" dirty="0">
                <a:solidFill>
                  <a:srgbClr val="000000"/>
                </a:solidFill>
                <a:ea typeface="Times New Roman" panose="02020603050405020304" pitchFamily="18" charset="0"/>
                <a:cs typeface="Times New Roman" panose="02020603050405020304" pitchFamily="18" charset="0"/>
              </a:rPr>
              <a:t>What are three things you are going to do when you go back to your workplace to address these two Quinlan pathways?</a:t>
            </a:r>
          </a:p>
          <a:p>
            <a:pPr marL="660400" indent="-457200">
              <a:lnSpc>
                <a:spcPct val="150000"/>
              </a:lnSpc>
              <a:spcAft>
                <a:spcPts val="0"/>
              </a:spcAft>
            </a:pPr>
            <a:r>
              <a:rPr lang="en-AU" sz="2000" dirty="0">
                <a:solidFill>
                  <a:srgbClr val="000000"/>
                </a:solidFill>
                <a:ea typeface="Times New Roman" panose="02020603050405020304" pitchFamily="18" charset="0"/>
                <a:cs typeface="Times New Roman" panose="02020603050405020304" pitchFamily="18" charset="0"/>
              </a:rPr>
              <a:t>Each group will be asked to present their views for discussion</a:t>
            </a:r>
          </a:p>
          <a:p>
            <a:pPr marL="203159" indent="0" algn="ctr">
              <a:lnSpc>
                <a:spcPct val="150000"/>
              </a:lnSpc>
              <a:buNone/>
            </a:pPr>
            <a:endParaRPr lang="en-AU" sz="3199" dirty="0">
              <a:solidFill>
                <a:srgbClr val="000000"/>
              </a:solidFill>
              <a:ea typeface="Times New Roman" panose="02020603050405020304" pitchFamily="18" charset="0"/>
              <a:cs typeface="Times New Roman" panose="02020603050405020304" pitchFamily="18" charset="0"/>
            </a:endParaRPr>
          </a:p>
          <a:p>
            <a:pPr marL="203159" indent="0" algn="ctr">
              <a:buNone/>
            </a:pPr>
            <a:endParaRPr lang="en-AU" sz="3199" dirty="0">
              <a:solidFill>
                <a:srgbClr val="000000"/>
              </a:solidFill>
              <a:ea typeface="Times New Roman" panose="02020603050405020304" pitchFamily="18" charset="0"/>
              <a:cs typeface="Times New Roman" panose="02020603050405020304" pitchFamily="18" charset="0"/>
            </a:endParaRPr>
          </a:p>
          <a:p>
            <a:pPr marL="0" indent="0">
              <a:buNone/>
            </a:pPr>
            <a:endParaRPr lang="en-AU" dirty="0"/>
          </a:p>
        </p:txBody>
      </p:sp>
      <p:pic>
        <p:nvPicPr>
          <p:cNvPr id="5" name="Picture 4">
            <a:extLst>
              <a:ext uri="{FF2B5EF4-FFF2-40B4-BE49-F238E27FC236}">
                <a16:creationId xmlns:a16="http://schemas.microsoft.com/office/drawing/2014/main" id="{31B666D2-B8C8-44E9-B2FF-573C5A805DAF}"/>
              </a:ext>
            </a:extLst>
          </p:cNvPr>
          <p:cNvPicPr>
            <a:picLocks noChangeAspect="1"/>
          </p:cNvPicPr>
          <p:nvPr/>
        </p:nvPicPr>
        <p:blipFill>
          <a:blip r:embed="rId3"/>
          <a:stretch>
            <a:fillRect/>
          </a:stretch>
        </p:blipFill>
        <p:spPr>
          <a:xfrm>
            <a:off x="8681540" y="5012810"/>
            <a:ext cx="1986367" cy="1211125"/>
          </a:xfrm>
          <a:prstGeom prst="rect">
            <a:avLst/>
          </a:prstGeom>
        </p:spPr>
      </p:pic>
      <p:sp>
        <p:nvSpPr>
          <p:cNvPr id="4" name="Slide Number Placeholder 3">
            <a:extLst>
              <a:ext uri="{FF2B5EF4-FFF2-40B4-BE49-F238E27FC236}">
                <a16:creationId xmlns:a16="http://schemas.microsoft.com/office/drawing/2014/main" id="{DF597A50-3D58-4811-80E0-44CDAC921798}"/>
              </a:ext>
            </a:extLst>
          </p:cNvPr>
          <p:cNvSpPr>
            <a:spLocks noGrp="1"/>
          </p:cNvSpPr>
          <p:nvPr>
            <p:ph type="sldNum" sz="quarter" idx="12"/>
          </p:nvPr>
        </p:nvSpPr>
        <p:spPr/>
        <p:txBody>
          <a:bodyPr/>
          <a:lstStyle/>
          <a:p>
            <a:fld id="{53B327D7-FE10-1A4E-BC75-ED72A21CFBF7}" type="slidenum">
              <a:rPr lang="en-US" smtClean="0"/>
              <a:t>30</a:t>
            </a:fld>
            <a:endParaRPr lang="en-US"/>
          </a:p>
        </p:txBody>
      </p:sp>
    </p:spTree>
    <p:extLst>
      <p:ext uri="{BB962C8B-B14F-4D97-AF65-F5344CB8AC3E}">
        <p14:creationId xmlns:p14="http://schemas.microsoft.com/office/powerpoint/2010/main" val="268868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22C9A-FE0D-4FDF-97CB-0B24D625BD66}"/>
              </a:ext>
            </a:extLst>
          </p:cNvPr>
          <p:cNvSpPr>
            <a:spLocks noGrp="1"/>
          </p:cNvSpPr>
          <p:nvPr>
            <p:ph sz="half" idx="1"/>
          </p:nvPr>
        </p:nvSpPr>
        <p:spPr/>
        <p:txBody>
          <a:bodyPr/>
          <a:lstStyle/>
          <a:p>
            <a:endParaRPr lang="en-AU" dirty="0"/>
          </a:p>
          <a:p>
            <a:pPr marL="0" indent="0">
              <a:buNone/>
            </a:pPr>
            <a:endParaRPr lang="en-AU" dirty="0"/>
          </a:p>
        </p:txBody>
      </p:sp>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030354" y="313955"/>
            <a:ext cx="10367150" cy="650546"/>
          </a:xfrm>
        </p:spPr>
        <p:txBody>
          <a:bodyPr>
            <a:normAutofit/>
          </a:bodyPr>
          <a:lstStyle/>
          <a:p>
            <a:r>
              <a:rPr lang="en-AU" dirty="0"/>
              <a:t>Case study: Northparkes Mine, Parkes, NSW</a:t>
            </a:r>
          </a:p>
        </p:txBody>
      </p:sp>
      <p:sp>
        <p:nvSpPr>
          <p:cNvPr id="7" name="TextBox 6">
            <a:extLst>
              <a:ext uri="{FF2B5EF4-FFF2-40B4-BE49-F238E27FC236}">
                <a16:creationId xmlns:a16="http://schemas.microsoft.com/office/drawing/2014/main" id="{F447BE39-87F5-4A3E-BAE8-1DE9248FA694}"/>
              </a:ext>
            </a:extLst>
          </p:cNvPr>
          <p:cNvSpPr txBox="1"/>
          <p:nvPr/>
        </p:nvSpPr>
        <p:spPr>
          <a:xfrm>
            <a:off x="7141461" y="5459715"/>
            <a:ext cx="1688335" cy="369247"/>
          </a:xfrm>
          <a:prstGeom prst="rect">
            <a:avLst/>
          </a:prstGeom>
          <a:noFill/>
        </p:spPr>
        <p:txBody>
          <a:bodyPr wrap="square" rtlCol="0">
            <a:spAutoFit/>
          </a:bodyPr>
          <a:lstStyle/>
          <a:p>
            <a:pPr algn="r"/>
            <a:r>
              <a:rPr lang="en-AU" dirty="0"/>
              <a:t>Time  4:30</a:t>
            </a:r>
          </a:p>
        </p:txBody>
      </p:sp>
      <p:sp>
        <p:nvSpPr>
          <p:cNvPr id="4" name="TextBox 3">
            <a:extLst>
              <a:ext uri="{FF2B5EF4-FFF2-40B4-BE49-F238E27FC236}">
                <a16:creationId xmlns:a16="http://schemas.microsoft.com/office/drawing/2014/main" id="{C5DB6269-D796-437F-9EE4-DCB70A11E208}"/>
              </a:ext>
            </a:extLst>
          </p:cNvPr>
          <p:cNvSpPr txBox="1"/>
          <p:nvPr/>
        </p:nvSpPr>
        <p:spPr>
          <a:xfrm>
            <a:off x="1061107" y="5435668"/>
            <a:ext cx="6269592" cy="369247"/>
          </a:xfrm>
          <a:prstGeom prst="rect">
            <a:avLst/>
          </a:prstGeom>
          <a:noFill/>
        </p:spPr>
        <p:txBody>
          <a:bodyPr wrap="square" rtlCol="0">
            <a:spAutoFit/>
          </a:bodyPr>
          <a:lstStyle/>
          <a:p>
            <a:r>
              <a:rPr lang="en-AU" dirty="0"/>
              <a:t>Rob Cunningham Mining Operations Manager </a:t>
            </a:r>
            <a:r>
              <a:rPr lang="en-AU" dirty="0" err="1"/>
              <a:t>Northparkes</a:t>
            </a:r>
            <a:r>
              <a:rPr lang="en-AU" dirty="0"/>
              <a:t> Mine</a:t>
            </a:r>
          </a:p>
        </p:txBody>
      </p:sp>
      <p:pic>
        <p:nvPicPr>
          <p:cNvPr id="10" name="Online Media 9">
            <a:hlinkClick r:id="" action="ppaction://media"/>
            <a:extLst>
              <a:ext uri="{FF2B5EF4-FFF2-40B4-BE49-F238E27FC236}">
                <a16:creationId xmlns:a16="http://schemas.microsoft.com/office/drawing/2014/main" id="{1F9C173D-68EC-436C-BEE5-AC4F42771206}"/>
              </a:ext>
            </a:extLst>
          </p:cNvPr>
          <p:cNvPicPr>
            <a:picLocks noRot="1" noChangeAspect="1"/>
          </p:cNvPicPr>
          <p:nvPr>
            <a:videoFile r:link="rId1"/>
          </p:nvPr>
        </p:nvPicPr>
        <p:blipFill>
          <a:blip r:embed="rId4"/>
          <a:stretch>
            <a:fillRect/>
          </a:stretch>
        </p:blipFill>
        <p:spPr>
          <a:xfrm>
            <a:off x="1154095" y="1064260"/>
            <a:ext cx="7613709" cy="4282711"/>
          </a:xfrm>
          <a:prstGeom prst="rect">
            <a:avLst/>
          </a:prstGeom>
        </p:spPr>
      </p:pic>
      <p:sp>
        <p:nvSpPr>
          <p:cNvPr id="5" name="Slide Number Placeholder 4">
            <a:extLst>
              <a:ext uri="{FF2B5EF4-FFF2-40B4-BE49-F238E27FC236}">
                <a16:creationId xmlns:a16="http://schemas.microsoft.com/office/drawing/2014/main" id="{41B5C98F-1A9D-4F04-AB34-87B7BA5D6A92}"/>
              </a:ext>
            </a:extLst>
          </p:cNvPr>
          <p:cNvSpPr>
            <a:spLocks noGrp="1"/>
          </p:cNvSpPr>
          <p:nvPr>
            <p:ph type="sldNum" sz="quarter" idx="12"/>
          </p:nvPr>
        </p:nvSpPr>
        <p:spPr/>
        <p:txBody>
          <a:bodyPr/>
          <a:lstStyle/>
          <a:p>
            <a:fld id="{53B327D7-FE10-1A4E-BC75-ED72A21CFBF7}" type="slidenum">
              <a:rPr lang="en-US" smtClean="0"/>
              <a:t>31</a:t>
            </a:fld>
            <a:endParaRPr lang="en-US"/>
          </a:p>
        </p:txBody>
      </p:sp>
    </p:spTree>
    <p:extLst>
      <p:ext uri="{BB962C8B-B14F-4D97-AF65-F5344CB8AC3E}">
        <p14:creationId xmlns:p14="http://schemas.microsoft.com/office/powerpoint/2010/main" val="89235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838200" y="365125"/>
            <a:ext cx="10515600" cy="889517"/>
          </a:xfrm>
        </p:spPr>
        <p:txBody>
          <a:bodyPr/>
          <a:lstStyle/>
          <a:p>
            <a:r>
              <a:rPr lang="en-AU" dirty="0"/>
              <a:t>Case study: Northparkes Mine, Parkes, NSW</a:t>
            </a:r>
          </a:p>
        </p:txBody>
      </p:sp>
      <p:sp>
        <p:nvSpPr>
          <p:cNvPr id="7" name="TextBox 6">
            <a:extLst>
              <a:ext uri="{FF2B5EF4-FFF2-40B4-BE49-F238E27FC236}">
                <a16:creationId xmlns:a16="http://schemas.microsoft.com/office/drawing/2014/main" id="{EE69D903-5F74-4EB8-8C15-49AD8BA30B3B}"/>
              </a:ext>
            </a:extLst>
          </p:cNvPr>
          <p:cNvSpPr txBox="1"/>
          <p:nvPr/>
        </p:nvSpPr>
        <p:spPr>
          <a:xfrm>
            <a:off x="915690" y="5418734"/>
            <a:ext cx="4090263" cy="369247"/>
          </a:xfrm>
          <a:prstGeom prst="rect">
            <a:avLst/>
          </a:prstGeom>
          <a:noFill/>
        </p:spPr>
        <p:txBody>
          <a:bodyPr wrap="square" rtlCol="0">
            <a:spAutoFit/>
          </a:bodyPr>
          <a:lstStyle/>
          <a:p>
            <a:r>
              <a:rPr lang="en-AU" dirty="0"/>
              <a:t>Block cave mining at </a:t>
            </a:r>
            <a:r>
              <a:rPr lang="en-AU" dirty="0" err="1"/>
              <a:t>Northparkes</a:t>
            </a:r>
            <a:r>
              <a:rPr lang="en-AU" dirty="0"/>
              <a:t> Mines</a:t>
            </a:r>
          </a:p>
        </p:txBody>
      </p:sp>
      <p:sp>
        <p:nvSpPr>
          <p:cNvPr id="8" name="TextBox 7">
            <a:extLst>
              <a:ext uri="{FF2B5EF4-FFF2-40B4-BE49-F238E27FC236}">
                <a16:creationId xmlns:a16="http://schemas.microsoft.com/office/drawing/2014/main" id="{E0D36216-36DF-4181-A69B-747C42BC2965}"/>
              </a:ext>
            </a:extLst>
          </p:cNvPr>
          <p:cNvSpPr txBox="1"/>
          <p:nvPr/>
        </p:nvSpPr>
        <p:spPr>
          <a:xfrm>
            <a:off x="6869740" y="5435497"/>
            <a:ext cx="1511819" cy="369247"/>
          </a:xfrm>
          <a:prstGeom prst="rect">
            <a:avLst/>
          </a:prstGeom>
          <a:noFill/>
        </p:spPr>
        <p:txBody>
          <a:bodyPr wrap="square" rtlCol="0">
            <a:spAutoFit/>
          </a:bodyPr>
          <a:lstStyle/>
          <a:p>
            <a:pPr algn="r"/>
            <a:r>
              <a:rPr lang="en-AU" dirty="0"/>
              <a:t>Time  3:10</a:t>
            </a:r>
          </a:p>
        </p:txBody>
      </p:sp>
      <p:pic>
        <p:nvPicPr>
          <p:cNvPr id="5" name="Online Media 4">
            <a:hlinkClick r:id="" action="ppaction://media"/>
            <a:extLst>
              <a:ext uri="{FF2B5EF4-FFF2-40B4-BE49-F238E27FC236}">
                <a16:creationId xmlns:a16="http://schemas.microsoft.com/office/drawing/2014/main" id="{0F2061ED-4867-42A1-837E-0823A854B77A}"/>
              </a:ext>
            </a:extLst>
          </p:cNvPr>
          <p:cNvPicPr>
            <a:picLocks noRot="1" noChangeAspect="1"/>
          </p:cNvPicPr>
          <p:nvPr>
            <a:videoFile r:link="rId1"/>
          </p:nvPr>
        </p:nvPicPr>
        <p:blipFill>
          <a:blip r:embed="rId4"/>
          <a:stretch>
            <a:fillRect/>
          </a:stretch>
        </p:blipFill>
        <p:spPr>
          <a:xfrm>
            <a:off x="989309" y="1254642"/>
            <a:ext cx="7330258" cy="4123270"/>
          </a:xfrm>
          <a:prstGeom prst="rect">
            <a:avLst/>
          </a:prstGeom>
        </p:spPr>
      </p:pic>
      <p:sp>
        <p:nvSpPr>
          <p:cNvPr id="3" name="Slide Number Placeholder 2">
            <a:extLst>
              <a:ext uri="{FF2B5EF4-FFF2-40B4-BE49-F238E27FC236}">
                <a16:creationId xmlns:a16="http://schemas.microsoft.com/office/drawing/2014/main" id="{E3D00EA3-892D-42ED-94CB-F0B9CA6327CE}"/>
              </a:ext>
            </a:extLst>
          </p:cNvPr>
          <p:cNvSpPr>
            <a:spLocks noGrp="1"/>
          </p:cNvSpPr>
          <p:nvPr>
            <p:ph type="sldNum" sz="quarter" idx="12"/>
          </p:nvPr>
        </p:nvSpPr>
        <p:spPr/>
        <p:txBody>
          <a:bodyPr/>
          <a:lstStyle/>
          <a:p>
            <a:fld id="{53B327D7-FE10-1A4E-BC75-ED72A21CFBF7}" type="slidenum">
              <a:rPr lang="en-US" smtClean="0"/>
              <a:t>32</a:t>
            </a:fld>
            <a:endParaRPr lang="en-US"/>
          </a:p>
        </p:txBody>
      </p:sp>
    </p:spTree>
    <p:extLst>
      <p:ext uri="{BB962C8B-B14F-4D97-AF65-F5344CB8AC3E}">
        <p14:creationId xmlns:p14="http://schemas.microsoft.com/office/powerpoint/2010/main" val="81676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912226" y="465163"/>
            <a:ext cx="10367150" cy="454469"/>
          </a:xfrm>
        </p:spPr>
        <p:txBody>
          <a:bodyPr>
            <a:normAutofit fontScale="90000"/>
          </a:bodyPr>
          <a:lstStyle/>
          <a:p>
            <a:r>
              <a:rPr lang="en-AU" dirty="0"/>
              <a:t>Case study: Northparkes Mine, Parkes, NSW</a:t>
            </a:r>
          </a:p>
        </p:txBody>
      </p:sp>
      <p:sp>
        <p:nvSpPr>
          <p:cNvPr id="4" name="Rectangle 3">
            <a:extLst>
              <a:ext uri="{FF2B5EF4-FFF2-40B4-BE49-F238E27FC236}">
                <a16:creationId xmlns:a16="http://schemas.microsoft.com/office/drawing/2014/main" id="{B7C0B26E-6ACB-4F7B-9A45-64B682F1B565}"/>
              </a:ext>
            </a:extLst>
          </p:cNvPr>
          <p:cNvSpPr/>
          <p:nvPr/>
        </p:nvSpPr>
        <p:spPr>
          <a:xfrm>
            <a:off x="912624" y="890431"/>
            <a:ext cx="6077913" cy="5077138"/>
          </a:xfrm>
          <a:prstGeom prst="rect">
            <a:avLst/>
          </a:prstGeom>
        </p:spPr>
        <p:txBody>
          <a:bodyPr wrap="square">
            <a:spAutoFit/>
          </a:bodyPr>
          <a:lstStyle/>
          <a:p>
            <a:r>
              <a:rPr lang="en-AU" dirty="0"/>
              <a:t>24 November 1999 	</a:t>
            </a:r>
          </a:p>
          <a:p>
            <a:r>
              <a:rPr lang="en-AU" dirty="0"/>
              <a:t>Principal Hazard – (</a:t>
            </a:r>
            <a:r>
              <a:rPr lang="en-AU" dirty="0" err="1"/>
              <a:t>i</a:t>
            </a:r>
            <a:r>
              <a:rPr lang="en-AU" dirty="0"/>
              <a:t>) inundation or inrush of any substance</a:t>
            </a:r>
            <a:endParaRPr lang="en-AU" dirty="0">
              <a:highlight>
                <a:srgbClr val="FFFF00"/>
              </a:highlight>
            </a:endParaRPr>
          </a:p>
          <a:p>
            <a:endParaRPr lang="en-AU" b="1" dirty="0"/>
          </a:p>
          <a:p>
            <a:r>
              <a:rPr lang="en-AU" b="1" dirty="0"/>
              <a:t>Pattern of failure:</a:t>
            </a:r>
          </a:p>
          <a:p>
            <a:pPr marL="342831" indent="-342831">
              <a:lnSpc>
                <a:spcPct val="150000"/>
              </a:lnSpc>
              <a:buFont typeface="Arial" pitchFamily="34" charset="0"/>
              <a:buAutoNum type="arabicPeriod"/>
            </a:pPr>
            <a:r>
              <a:rPr lang="en-AU" b="1" dirty="0"/>
              <a:t>Design engineering and maintenance flaws</a:t>
            </a:r>
          </a:p>
          <a:p>
            <a:r>
              <a:rPr lang="en-AU" dirty="0"/>
              <a:t>Allowing the bulkhead which was acting as a safeguard to come into the zone of influence of subsidence in the cave.</a:t>
            </a:r>
          </a:p>
          <a:p>
            <a:pPr marL="342831" indent="-342831">
              <a:lnSpc>
                <a:spcPct val="150000"/>
              </a:lnSpc>
              <a:buFont typeface="Arial" pitchFamily="34" charset="0"/>
              <a:buAutoNum type="arabicPeriod" startAt="3"/>
            </a:pPr>
            <a:r>
              <a:rPr lang="en-AU" b="1" dirty="0"/>
              <a:t>Flaws in risk assessment</a:t>
            </a:r>
          </a:p>
          <a:p>
            <a:r>
              <a:rPr lang="en-AU" dirty="0"/>
              <a:t>Failure to appreciate the risks associated with the muck pile.</a:t>
            </a:r>
          </a:p>
          <a:p>
            <a:pPr defTabSz="539642">
              <a:lnSpc>
                <a:spcPct val="150000"/>
              </a:lnSpc>
            </a:pPr>
            <a:r>
              <a:rPr lang="en-AU" b="1" dirty="0"/>
              <a:t>4. Flaws in management systems</a:t>
            </a:r>
          </a:p>
          <a:p>
            <a:pPr defTabSz="539642"/>
            <a:r>
              <a:rPr lang="en-AU" dirty="0"/>
              <a:t>Failure to recognise that the positioning of the bulkhead as a safety guard had been compromised.</a:t>
            </a:r>
          </a:p>
          <a:p>
            <a:pPr>
              <a:lnSpc>
                <a:spcPct val="150000"/>
              </a:lnSpc>
            </a:pPr>
            <a:r>
              <a:rPr lang="en-AU" b="1" dirty="0"/>
              <a:t>6. Economic/reward pressures compromising safety</a:t>
            </a:r>
          </a:p>
          <a:p>
            <a:r>
              <a:rPr lang="en-AU" dirty="0"/>
              <a:t>‘Production rate took precedence over factors which concerned the safety of those within the mine’ – Coroner Bailey.</a:t>
            </a:r>
          </a:p>
        </p:txBody>
      </p:sp>
      <p:pic>
        <p:nvPicPr>
          <p:cNvPr id="8" name="Picture 7">
            <a:extLst>
              <a:ext uri="{FF2B5EF4-FFF2-40B4-BE49-F238E27FC236}">
                <a16:creationId xmlns:a16="http://schemas.microsoft.com/office/drawing/2014/main" id="{3D0077BE-C53E-47AF-83A5-9004073782C5}"/>
              </a:ext>
            </a:extLst>
          </p:cNvPr>
          <p:cNvPicPr>
            <a:picLocks noChangeAspect="1"/>
          </p:cNvPicPr>
          <p:nvPr/>
        </p:nvPicPr>
        <p:blipFill>
          <a:blip r:embed="rId3"/>
          <a:stretch>
            <a:fillRect/>
          </a:stretch>
        </p:blipFill>
        <p:spPr>
          <a:xfrm>
            <a:off x="7156002" y="1602519"/>
            <a:ext cx="4389481" cy="2474403"/>
          </a:xfrm>
          <a:prstGeom prst="rect">
            <a:avLst/>
          </a:prstGeom>
          <a:ln>
            <a:solidFill>
              <a:schemeClr val="tx2"/>
            </a:solidFill>
          </a:ln>
        </p:spPr>
      </p:pic>
      <p:sp>
        <p:nvSpPr>
          <p:cNvPr id="6" name="TextBox 5">
            <a:extLst>
              <a:ext uri="{FF2B5EF4-FFF2-40B4-BE49-F238E27FC236}">
                <a16:creationId xmlns:a16="http://schemas.microsoft.com/office/drawing/2014/main" id="{5038E2AD-C577-45C2-B72B-DC614459EEAE}"/>
              </a:ext>
            </a:extLst>
          </p:cNvPr>
          <p:cNvSpPr txBox="1"/>
          <p:nvPr/>
        </p:nvSpPr>
        <p:spPr>
          <a:xfrm>
            <a:off x="7090668" y="4211415"/>
            <a:ext cx="3752656" cy="676951"/>
          </a:xfrm>
          <a:prstGeom prst="rect">
            <a:avLst/>
          </a:prstGeom>
          <a:noFill/>
        </p:spPr>
        <p:txBody>
          <a:bodyPr wrap="square" rtlCol="0">
            <a:spAutoFit/>
          </a:bodyPr>
          <a:lstStyle/>
          <a:p>
            <a:r>
              <a:rPr lang="en-AU" b="1" dirty="0">
                <a:solidFill>
                  <a:srgbClr val="FF0000"/>
                </a:solidFill>
              </a:rPr>
              <a:t>Fatalities: 4 miners</a:t>
            </a:r>
          </a:p>
          <a:p>
            <a:r>
              <a:rPr lang="en-AU" sz="2000" dirty="0"/>
              <a:t>Impact of explosion</a:t>
            </a:r>
            <a:r>
              <a:rPr lang="en-AU" b="1" dirty="0">
                <a:solidFill>
                  <a:srgbClr val="FF0000"/>
                </a:solidFill>
              </a:rPr>
              <a:t> </a:t>
            </a:r>
          </a:p>
        </p:txBody>
      </p:sp>
      <p:sp>
        <p:nvSpPr>
          <p:cNvPr id="3" name="Slide Number Placeholder 2">
            <a:extLst>
              <a:ext uri="{FF2B5EF4-FFF2-40B4-BE49-F238E27FC236}">
                <a16:creationId xmlns:a16="http://schemas.microsoft.com/office/drawing/2014/main" id="{66B5E2C3-AE4E-4ED8-B1CD-DA98B70B55F5}"/>
              </a:ext>
            </a:extLst>
          </p:cNvPr>
          <p:cNvSpPr>
            <a:spLocks noGrp="1"/>
          </p:cNvSpPr>
          <p:nvPr>
            <p:ph type="sldNum" sz="quarter" idx="12"/>
          </p:nvPr>
        </p:nvSpPr>
        <p:spPr/>
        <p:txBody>
          <a:bodyPr/>
          <a:lstStyle/>
          <a:p>
            <a:fld id="{53B327D7-FE10-1A4E-BC75-ED72A21CFBF7}" type="slidenum">
              <a:rPr lang="en-US" smtClean="0"/>
              <a:t>33</a:t>
            </a:fld>
            <a:endParaRPr lang="en-US"/>
          </a:p>
        </p:txBody>
      </p:sp>
    </p:spTree>
    <p:extLst>
      <p:ext uri="{BB962C8B-B14F-4D97-AF65-F5344CB8AC3E}">
        <p14:creationId xmlns:p14="http://schemas.microsoft.com/office/powerpoint/2010/main" val="375764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049620" y="981294"/>
            <a:ext cx="5910277" cy="5248606"/>
          </a:xfrm>
        </p:spPr>
        <p:txBody>
          <a:bodyPr>
            <a:normAutofit/>
          </a:bodyPr>
          <a:lstStyle/>
          <a:p>
            <a:pPr marL="0" indent="0">
              <a:buNone/>
            </a:pPr>
            <a:r>
              <a:rPr lang="en-AU" sz="2000" dirty="0"/>
              <a:t>14 November 1996 	Principal Hazard – (ii) inundation or inrush</a:t>
            </a:r>
          </a:p>
          <a:p>
            <a:pPr marL="0" indent="0">
              <a:buNone/>
            </a:pPr>
            <a:r>
              <a:rPr lang="en-AU" sz="2000" b="1" dirty="0"/>
              <a:t>Pattern of failure:</a:t>
            </a:r>
          </a:p>
          <a:p>
            <a:pPr marL="342831" indent="-342831">
              <a:buAutoNum type="arabicPeriod"/>
            </a:pPr>
            <a:r>
              <a:rPr lang="en-AU" sz="2000" b="1" dirty="0"/>
              <a:t>Design engineering and maintenance flaws</a:t>
            </a:r>
          </a:p>
          <a:p>
            <a:pPr marL="0" indent="0" defTabSz="539642">
              <a:buNone/>
            </a:pPr>
            <a:r>
              <a:rPr lang="en-AU" sz="2000" dirty="0"/>
              <a:t>Flawed maps of working.</a:t>
            </a:r>
          </a:p>
          <a:p>
            <a:pPr marL="0" indent="0">
              <a:buNone/>
            </a:pPr>
            <a:r>
              <a:rPr lang="en-AU" sz="2000" b="1" dirty="0"/>
              <a:t>2</a:t>
            </a:r>
            <a:r>
              <a:rPr lang="en-AU" sz="2000" dirty="0"/>
              <a:t> .  </a:t>
            </a:r>
            <a:r>
              <a:rPr lang="en-AU" sz="2000" b="1" dirty="0"/>
              <a:t>Failure to heed clear warning signals</a:t>
            </a:r>
          </a:p>
          <a:p>
            <a:pPr marL="0" indent="0" defTabSz="1074523">
              <a:buNone/>
              <a:tabLst>
                <a:tab pos="539642" algn="l"/>
              </a:tabLst>
            </a:pPr>
            <a:r>
              <a:rPr lang="en-AU" sz="2000" dirty="0"/>
              <a:t>Evidence of abnormal water prior to incident.</a:t>
            </a:r>
          </a:p>
          <a:p>
            <a:pPr marL="342831" indent="-342831">
              <a:buAutoNum type="arabicPeriod" startAt="3"/>
            </a:pPr>
            <a:r>
              <a:rPr lang="en-AU" sz="2000" b="1" dirty="0"/>
              <a:t>Flaws in risk assessment</a:t>
            </a:r>
          </a:p>
          <a:p>
            <a:pPr marL="0" indent="0" defTabSz="539642">
              <a:buNone/>
            </a:pPr>
            <a:r>
              <a:rPr lang="en-AU" sz="2000" dirty="0"/>
              <a:t>Failure to assess risk of inrush.</a:t>
            </a:r>
          </a:p>
          <a:p>
            <a:pPr marL="0" indent="0">
              <a:buNone/>
            </a:pPr>
            <a:r>
              <a:rPr lang="en-AU" sz="2000" b="1" dirty="0"/>
              <a:t>7.   Failures in regulatory oversight </a:t>
            </a:r>
          </a:p>
          <a:p>
            <a:pPr marL="0" indent="0">
              <a:buNone/>
            </a:pPr>
            <a:r>
              <a:rPr lang="en-AU" sz="2000" dirty="0"/>
              <a:t>Inadequate and poorly targeted enforcement activity.</a:t>
            </a:r>
          </a:p>
          <a:p>
            <a:pPr marL="556332" lvl="1" indent="-342831">
              <a:buAutoNum type="arabicPeriod" startAt="3"/>
            </a:pPr>
            <a:endParaRPr lang="en-AU" dirty="0"/>
          </a:p>
          <a:p>
            <a:endParaRPr lang="en-AU" dirty="0"/>
          </a:p>
        </p:txBody>
      </p:sp>
      <p:pic>
        <p:nvPicPr>
          <p:cNvPr id="5" name="Picture 4">
            <a:extLst>
              <a:ext uri="{FF2B5EF4-FFF2-40B4-BE49-F238E27FC236}">
                <a16:creationId xmlns:a16="http://schemas.microsoft.com/office/drawing/2014/main" id="{1E44AAAF-9301-45D8-882D-A1C536C8452E}"/>
              </a:ext>
            </a:extLst>
          </p:cNvPr>
          <p:cNvPicPr>
            <a:picLocks noChangeAspect="1"/>
          </p:cNvPicPr>
          <p:nvPr/>
        </p:nvPicPr>
        <p:blipFill>
          <a:blip r:embed="rId3"/>
          <a:stretch>
            <a:fillRect/>
          </a:stretch>
        </p:blipFill>
        <p:spPr>
          <a:xfrm>
            <a:off x="7530329" y="1117233"/>
            <a:ext cx="4033584" cy="4207339"/>
          </a:xfrm>
          <a:prstGeom prst="rect">
            <a:avLst/>
          </a:prstGeom>
          <a:ln>
            <a:solidFill>
              <a:schemeClr val="tx2"/>
            </a:solidFill>
          </a:ln>
        </p:spPr>
      </p:pic>
      <p:sp>
        <p:nvSpPr>
          <p:cNvPr id="6" name="Title 5">
            <a:extLst>
              <a:ext uri="{FF2B5EF4-FFF2-40B4-BE49-F238E27FC236}">
                <a16:creationId xmlns:a16="http://schemas.microsoft.com/office/drawing/2014/main" id="{A265CBD9-B6A5-4FC2-9026-0410E7E4DD9E}"/>
              </a:ext>
            </a:extLst>
          </p:cNvPr>
          <p:cNvSpPr>
            <a:spLocks noGrp="1"/>
          </p:cNvSpPr>
          <p:nvPr>
            <p:ph type="title"/>
          </p:nvPr>
        </p:nvSpPr>
        <p:spPr>
          <a:xfrm>
            <a:off x="912425" y="251826"/>
            <a:ext cx="10367150" cy="542725"/>
          </a:xfrm>
        </p:spPr>
        <p:txBody>
          <a:bodyPr>
            <a:normAutofit fontScale="90000"/>
          </a:bodyPr>
          <a:lstStyle/>
          <a:p>
            <a:r>
              <a:rPr lang="en-AU" dirty="0"/>
              <a:t> Case study: Gretley, Hunter Valley, NSW</a:t>
            </a:r>
          </a:p>
        </p:txBody>
      </p:sp>
      <p:sp>
        <p:nvSpPr>
          <p:cNvPr id="7" name="TextBox 6">
            <a:extLst>
              <a:ext uri="{FF2B5EF4-FFF2-40B4-BE49-F238E27FC236}">
                <a16:creationId xmlns:a16="http://schemas.microsoft.com/office/drawing/2014/main" id="{F11F41B2-7BC8-4CA1-B60A-A0CA4DD2706F}"/>
              </a:ext>
            </a:extLst>
          </p:cNvPr>
          <p:cNvSpPr txBox="1"/>
          <p:nvPr/>
        </p:nvSpPr>
        <p:spPr>
          <a:xfrm>
            <a:off x="7497729" y="5387358"/>
            <a:ext cx="3752656" cy="369247"/>
          </a:xfrm>
          <a:prstGeom prst="rect">
            <a:avLst/>
          </a:prstGeom>
          <a:noFill/>
        </p:spPr>
        <p:txBody>
          <a:bodyPr wrap="square" rtlCol="0">
            <a:spAutoFit/>
          </a:bodyPr>
          <a:lstStyle/>
          <a:p>
            <a:r>
              <a:rPr lang="en-AU" b="1" dirty="0">
                <a:solidFill>
                  <a:srgbClr val="FF0000"/>
                </a:solidFill>
              </a:rPr>
              <a:t>Fatalities: 4 miners</a:t>
            </a:r>
          </a:p>
        </p:txBody>
      </p:sp>
      <p:sp>
        <p:nvSpPr>
          <p:cNvPr id="2" name="Slide Number Placeholder 1">
            <a:extLst>
              <a:ext uri="{FF2B5EF4-FFF2-40B4-BE49-F238E27FC236}">
                <a16:creationId xmlns:a16="http://schemas.microsoft.com/office/drawing/2014/main" id="{4CA56F4F-6F3C-4C05-A24B-E195FB98B82C}"/>
              </a:ext>
            </a:extLst>
          </p:cNvPr>
          <p:cNvSpPr>
            <a:spLocks noGrp="1"/>
          </p:cNvSpPr>
          <p:nvPr>
            <p:ph type="sldNum" sz="quarter" idx="12"/>
          </p:nvPr>
        </p:nvSpPr>
        <p:spPr/>
        <p:txBody>
          <a:bodyPr/>
          <a:lstStyle/>
          <a:p>
            <a:fld id="{53B327D7-FE10-1A4E-BC75-ED72A21CFBF7}" type="slidenum">
              <a:rPr lang="en-US" smtClean="0"/>
              <a:t>34</a:t>
            </a:fld>
            <a:endParaRPr lang="en-US"/>
          </a:p>
        </p:txBody>
      </p:sp>
    </p:spTree>
    <p:extLst>
      <p:ext uri="{BB962C8B-B14F-4D97-AF65-F5344CB8AC3E}">
        <p14:creationId xmlns:p14="http://schemas.microsoft.com/office/powerpoint/2010/main" val="9612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018554" y="569025"/>
            <a:ext cx="10367150" cy="578942"/>
          </a:xfrm>
        </p:spPr>
        <p:txBody>
          <a:bodyPr>
            <a:normAutofit fontScale="90000"/>
          </a:bodyPr>
          <a:lstStyle/>
          <a:p>
            <a:r>
              <a:rPr lang="en-AU" dirty="0"/>
              <a:t>Case study: Cadia East Mine, Orange, NSW</a:t>
            </a:r>
          </a:p>
        </p:txBody>
      </p:sp>
      <p:sp>
        <p:nvSpPr>
          <p:cNvPr id="3" name="Content Placeholder 2">
            <a:extLst>
              <a:ext uri="{FF2B5EF4-FFF2-40B4-BE49-F238E27FC236}">
                <a16:creationId xmlns:a16="http://schemas.microsoft.com/office/drawing/2014/main" id="{C9D22C9A-FE0D-4FDF-97CB-0B24D625BD66}"/>
              </a:ext>
            </a:extLst>
          </p:cNvPr>
          <p:cNvSpPr>
            <a:spLocks noGrp="1"/>
          </p:cNvSpPr>
          <p:nvPr>
            <p:ph idx="1"/>
          </p:nvPr>
        </p:nvSpPr>
        <p:spPr>
          <a:xfrm>
            <a:off x="1056061" y="1269261"/>
            <a:ext cx="10367150" cy="4391765"/>
          </a:xfrm>
        </p:spPr>
        <p:txBody>
          <a:bodyPr/>
          <a:lstStyle/>
          <a:p>
            <a:endParaRPr lang="en-AU" dirty="0"/>
          </a:p>
          <a:p>
            <a:pPr marL="0" indent="0">
              <a:buNone/>
            </a:pPr>
            <a:endParaRPr lang="en-AU" dirty="0"/>
          </a:p>
        </p:txBody>
      </p:sp>
      <p:pic>
        <p:nvPicPr>
          <p:cNvPr id="5" name="Picture 4">
            <a:extLst>
              <a:ext uri="{FF2B5EF4-FFF2-40B4-BE49-F238E27FC236}">
                <a16:creationId xmlns:a16="http://schemas.microsoft.com/office/drawing/2014/main" id="{B1D08504-BDFC-46EF-8559-821CD5D0351D}"/>
              </a:ext>
            </a:extLst>
          </p:cNvPr>
          <p:cNvPicPr>
            <a:picLocks noChangeAspect="1"/>
          </p:cNvPicPr>
          <p:nvPr/>
        </p:nvPicPr>
        <p:blipFill>
          <a:blip r:embed="rId3"/>
          <a:stretch>
            <a:fillRect/>
          </a:stretch>
        </p:blipFill>
        <p:spPr>
          <a:xfrm>
            <a:off x="7468623" y="1196974"/>
            <a:ext cx="4170635" cy="3111936"/>
          </a:xfrm>
          <a:prstGeom prst="rect">
            <a:avLst/>
          </a:prstGeom>
          <a:ln>
            <a:solidFill>
              <a:schemeClr val="tx2"/>
            </a:solidFill>
          </a:ln>
        </p:spPr>
      </p:pic>
      <p:sp>
        <p:nvSpPr>
          <p:cNvPr id="6" name="Content Placeholder 2">
            <a:extLst>
              <a:ext uri="{FF2B5EF4-FFF2-40B4-BE49-F238E27FC236}">
                <a16:creationId xmlns:a16="http://schemas.microsoft.com/office/drawing/2014/main" id="{C859617D-588C-4A5C-8303-9D215B4FA498}"/>
              </a:ext>
            </a:extLst>
          </p:cNvPr>
          <p:cNvSpPr txBox="1">
            <a:spLocks/>
          </p:cNvSpPr>
          <p:nvPr/>
        </p:nvSpPr>
        <p:spPr>
          <a:xfrm>
            <a:off x="1073666" y="1196973"/>
            <a:ext cx="6232396" cy="5032927"/>
          </a:xfrm>
          <a:prstGeom prst="rect">
            <a:avLst/>
          </a:prstGeom>
        </p:spPr>
        <p:txBody>
          <a:bodyPr vert="horz" lIns="0" tIns="0" rIns="0" bIns="0" rtlCol="0">
            <a:normAutofit/>
          </a:bodyPr>
          <a:lstStyle>
            <a:lvl1pPr marL="213543" indent="-213543" algn="l" defTabSz="1088502" rtl="0" eaLnBrk="1" latinLnBrk="0" hangingPunct="1">
              <a:spcBef>
                <a:spcPts val="714"/>
              </a:spcBef>
              <a:spcAft>
                <a:spcPts val="714"/>
              </a:spcAft>
              <a:buClr>
                <a:srgbClr val="4B4B4B"/>
              </a:buClr>
              <a:buFont typeface="Arial" pitchFamily="34" charset="0"/>
              <a:buChar char="•"/>
              <a:defRPr lang="en-US" sz="1800" kern="1200" dirty="0" smtClean="0">
                <a:solidFill>
                  <a:srgbClr val="4B4B4B"/>
                </a:solidFill>
                <a:latin typeface="+mn-lt"/>
                <a:ea typeface="+mn-ea"/>
                <a:cs typeface="+mn-cs"/>
              </a:defRPr>
            </a:lvl1pPr>
            <a:lvl2pPr marL="427086" indent="-213543" algn="l" defTabSz="1088502" rtl="0" eaLnBrk="1" latinLnBrk="0" hangingPunct="1">
              <a:spcBef>
                <a:spcPts val="0"/>
              </a:spcBef>
              <a:spcAft>
                <a:spcPts val="357"/>
              </a:spcAft>
              <a:buClr>
                <a:srgbClr val="4B4B4B"/>
              </a:buClr>
              <a:buSzPct val="75000"/>
              <a:buFont typeface="Courier New" pitchFamily="49" charset="0"/>
              <a:buChar char="o"/>
              <a:defRPr lang="en-US" sz="1800" kern="1200" dirty="0" smtClean="0">
                <a:solidFill>
                  <a:srgbClr val="4B4B4B"/>
                </a:solidFill>
                <a:latin typeface="+mn-lt"/>
                <a:ea typeface="+mn-ea"/>
                <a:cs typeface="+mn-cs"/>
              </a:defRPr>
            </a:lvl2pPr>
            <a:lvl3pPr marL="642518" indent="-213543" algn="l" defTabSz="1088502" rtl="0" eaLnBrk="1" latinLnBrk="0" hangingPunct="1">
              <a:spcBef>
                <a:spcPts val="0"/>
              </a:spcBef>
              <a:spcAft>
                <a:spcPts val="357"/>
              </a:spcAft>
              <a:buClr>
                <a:srgbClr val="4B4B4B"/>
              </a:buClr>
              <a:buFont typeface="Calibri" pitchFamily="34" charset="0"/>
              <a:buChar char="–"/>
              <a:defRPr lang="en-US" sz="1800" kern="1200" dirty="0" smtClean="0">
                <a:solidFill>
                  <a:srgbClr val="4B4B4B"/>
                </a:solidFill>
                <a:latin typeface="+mn-lt"/>
                <a:ea typeface="+mn-ea"/>
                <a:cs typeface="+mn-cs"/>
              </a:defRPr>
            </a:lvl3pPr>
            <a:lvl4pPr marL="3780" indent="0" algn="l" defTabSz="1088502" rtl="0" eaLnBrk="1" latinLnBrk="0" hangingPunct="1">
              <a:spcBef>
                <a:spcPts val="1071"/>
              </a:spcBef>
              <a:spcAft>
                <a:spcPts val="1071"/>
              </a:spcAft>
              <a:buClr>
                <a:srgbClr val="4B4B4B"/>
              </a:buClr>
              <a:buFont typeface="Arial" panose="020B0604020202020204" pitchFamily="34" charset="0"/>
              <a:buNone/>
              <a:defRPr sz="2000" b="1" i="1" kern="1200" baseline="0">
                <a:solidFill>
                  <a:schemeClr val="accent1"/>
                </a:solidFill>
                <a:latin typeface="+mn-lt"/>
                <a:ea typeface="+mn-ea"/>
                <a:cs typeface="+mn-cs"/>
              </a:defRPr>
            </a:lvl4pPr>
            <a:lvl5pPr marL="1062045" indent="-211653" algn="l" defTabSz="1088502" rtl="0" eaLnBrk="1" latinLnBrk="0" hangingPunct="1">
              <a:spcBef>
                <a:spcPts val="0"/>
              </a:spcBef>
              <a:spcAft>
                <a:spcPts val="357"/>
              </a:spcAft>
              <a:buClr>
                <a:srgbClr val="4B4B4B"/>
              </a:buClr>
              <a:buFont typeface="Courier New" panose="02070309020205020404" pitchFamily="49" charset="0"/>
              <a:buChar char="o"/>
              <a:defRPr sz="2500" kern="1200" baseline="0">
                <a:solidFill>
                  <a:srgbClr val="4B4B4B"/>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n-US" dirty="0"/>
              <a:t>21 February 2010 	Principal Hazard – (</a:t>
            </a:r>
            <a:r>
              <a:rPr lang="en-US" dirty="0" err="1"/>
              <a:t>i</a:t>
            </a:r>
            <a:r>
              <a:rPr lang="en-US" dirty="0"/>
              <a:t>) Inrush</a:t>
            </a:r>
          </a:p>
          <a:p>
            <a:pPr marL="0" indent="0">
              <a:buNone/>
            </a:pPr>
            <a:r>
              <a:rPr lang="en-US" b="1" dirty="0"/>
              <a:t>Pattern of failure:</a:t>
            </a:r>
          </a:p>
          <a:p>
            <a:pPr marL="0" indent="0">
              <a:buNone/>
            </a:pPr>
            <a:r>
              <a:rPr lang="en-US" b="1" dirty="0"/>
              <a:t>1. Design, engineering and maintenance flaws</a:t>
            </a:r>
          </a:p>
          <a:p>
            <a:pPr marL="0" indent="0">
              <a:lnSpc>
                <a:spcPct val="110000"/>
              </a:lnSpc>
              <a:spcBef>
                <a:spcPts val="0"/>
              </a:spcBef>
              <a:spcAft>
                <a:spcPts val="0"/>
              </a:spcAft>
              <a:buNone/>
            </a:pPr>
            <a:r>
              <a:rPr lang="en-US" dirty="0"/>
              <a:t>Drilling of tell-tale holes (not mandatory but best practice) </a:t>
            </a:r>
          </a:p>
          <a:p>
            <a:pPr marL="0" indent="0">
              <a:lnSpc>
                <a:spcPct val="110000"/>
              </a:lnSpc>
              <a:spcBef>
                <a:spcPts val="0"/>
              </a:spcBef>
              <a:spcAft>
                <a:spcPts val="0"/>
              </a:spcAft>
              <a:buNone/>
            </a:pPr>
            <a:r>
              <a:rPr lang="en-US" dirty="0"/>
              <a:t>– offered higher level of risk control.</a:t>
            </a:r>
          </a:p>
          <a:p>
            <a:pPr marL="0" indent="0">
              <a:buNone/>
            </a:pPr>
            <a:r>
              <a:rPr lang="en-US" b="1" dirty="0"/>
              <a:t>2. Failure to heed clear warning signs</a:t>
            </a:r>
          </a:p>
          <a:p>
            <a:pPr marL="0" indent="0">
              <a:lnSpc>
                <a:spcPct val="110000"/>
              </a:lnSpc>
              <a:spcBef>
                <a:spcPts val="0"/>
              </a:spcBef>
              <a:spcAft>
                <a:spcPts val="0"/>
              </a:spcAft>
              <a:buNone/>
            </a:pPr>
            <a:r>
              <a:rPr lang="en-US" dirty="0"/>
              <a:t>Increased evidence of water.</a:t>
            </a:r>
          </a:p>
          <a:p>
            <a:pPr marL="0" indent="0">
              <a:lnSpc>
                <a:spcPct val="110000"/>
              </a:lnSpc>
              <a:spcBef>
                <a:spcPts val="0"/>
              </a:spcBef>
              <a:spcAft>
                <a:spcPts val="0"/>
              </a:spcAft>
              <a:buNone/>
            </a:pPr>
            <a:r>
              <a:rPr lang="en-US" dirty="0"/>
              <a:t>Failure to respond to a shaft blocked with slurry.</a:t>
            </a:r>
          </a:p>
          <a:p>
            <a:pPr marL="0" indent="0">
              <a:buNone/>
            </a:pPr>
            <a:r>
              <a:rPr lang="en-US" b="1" dirty="0"/>
              <a:t>3. Flaws in risk assessment</a:t>
            </a:r>
          </a:p>
          <a:p>
            <a:pPr marL="0" indent="0">
              <a:spcBef>
                <a:spcPts val="0"/>
              </a:spcBef>
              <a:spcAft>
                <a:spcPts val="0"/>
              </a:spcAft>
              <a:buNone/>
            </a:pPr>
            <a:r>
              <a:rPr lang="en-US" dirty="0"/>
              <a:t>Failure to address risk from wet reamed material.</a:t>
            </a:r>
          </a:p>
          <a:p>
            <a:pPr marL="0" indent="0">
              <a:spcBef>
                <a:spcPts val="0"/>
              </a:spcBef>
              <a:spcAft>
                <a:spcPts val="0"/>
              </a:spcAft>
              <a:buNone/>
            </a:pPr>
            <a:r>
              <a:rPr lang="en-US" dirty="0"/>
              <a:t>Job Safety Environment Analysis (JSEA) had not been reviewed since 2006.</a:t>
            </a:r>
          </a:p>
          <a:p>
            <a:pPr marL="0" indent="0">
              <a:spcBef>
                <a:spcPts val="0"/>
              </a:spcBef>
              <a:spcAft>
                <a:spcPts val="0"/>
              </a:spcAft>
              <a:buNone/>
            </a:pPr>
            <a:r>
              <a:rPr lang="en-US" dirty="0"/>
              <a:t>Lower order hierarchy of control employed (manned v remote bogger).</a:t>
            </a:r>
          </a:p>
          <a:p>
            <a:pPr marL="213500" lvl="1" indent="0">
              <a:spcAft>
                <a:spcPts val="0"/>
              </a:spcAft>
              <a:buNone/>
            </a:pPr>
            <a:endParaRPr lang="en-US" b="1" dirty="0"/>
          </a:p>
          <a:p>
            <a:pPr marL="556332" lvl="1" indent="-342831">
              <a:buFont typeface="Courier New" pitchFamily="49" charset="0"/>
              <a:buAutoNum type="arabicPeriod" startAt="3"/>
            </a:pPr>
            <a:endParaRPr lang="en-US" dirty="0"/>
          </a:p>
          <a:p>
            <a:endParaRPr lang="en-US" dirty="0"/>
          </a:p>
        </p:txBody>
      </p:sp>
      <p:sp>
        <p:nvSpPr>
          <p:cNvPr id="7" name="TextBox 6">
            <a:extLst>
              <a:ext uri="{FF2B5EF4-FFF2-40B4-BE49-F238E27FC236}">
                <a16:creationId xmlns:a16="http://schemas.microsoft.com/office/drawing/2014/main" id="{DE75D302-A2E9-4B29-BE76-935571676F35}"/>
              </a:ext>
            </a:extLst>
          </p:cNvPr>
          <p:cNvSpPr txBox="1"/>
          <p:nvPr/>
        </p:nvSpPr>
        <p:spPr>
          <a:xfrm>
            <a:off x="7422129" y="4414707"/>
            <a:ext cx="4458675" cy="1200051"/>
          </a:xfrm>
          <a:prstGeom prst="rect">
            <a:avLst/>
          </a:prstGeom>
          <a:noFill/>
        </p:spPr>
        <p:txBody>
          <a:bodyPr wrap="square" rtlCol="0">
            <a:spAutoFit/>
          </a:bodyPr>
          <a:lstStyle/>
          <a:p>
            <a:r>
              <a:rPr lang="en-US" sz="1400" dirty="0"/>
              <a:t>Photo depicting height of water during inrush</a:t>
            </a:r>
          </a:p>
          <a:p>
            <a:endParaRPr lang="en-AU" sz="1600" i="1" dirty="0"/>
          </a:p>
          <a:p>
            <a:r>
              <a:rPr lang="en-AU" sz="2000" b="1" dirty="0">
                <a:solidFill>
                  <a:srgbClr val="FF0000"/>
                </a:solidFill>
              </a:rPr>
              <a:t>Fatalities: 0 </a:t>
            </a:r>
          </a:p>
          <a:p>
            <a:r>
              <a:rPr lang="en-AU" sz="2000" b="1" dirty="0">
                <a:solidFill>
                  <a:srgbClr val="FF0000"/>
                </a:solidFill>
              </a:rPr>
              <a:t>7 miners at direct risk</a:t>
            </a:r>
          </a:p>
        </p:txBody>
      </p:sp>
      <p:sp>
        <p:nvSpPr>
          <p:cNvPr id="4" name="Slide Number Placeholder 3">
            <a:extLst>
              <a:ext uri="{FF2B5EF4-FFF2-40B4-BE49-F238E27FC236}">
                <a16:creationId xmlns:a16="http://schemas.microsoft.com/office/drawing/2014/main" id="{1CAB2E78-C1B4-4AC5-9223-A7744432DD07}"/>
              </a:ext>
            </a:extLst>
          </p:cNvPr>
          <p:cNvSpPr>
            <a:spLocks noGrp="1"/>
          </p:cNvSpPr>
          <p:nvPr>
            <p:ph type="sldNum" sz="quarter" idx="12"/>
          </p:nvPr>
        </p:nvSpPr>
        <p:spPr/>
        <p:txBody>
          <a:bodyPr/>
          <a:lstStyle/>
          <a:p>
            <a:fld id="{53B327D7-FE10-1A4E-BC75-ED72A21CFBF7}" type="slidenum">
              <a:rPr lang="en-US" smtClean="0"/>
              <a:t>35</a:t>
            </a:fld>
            <a:endParaRPr lang="en-US"/>
          </a:p>
        </p:txBody>
      </p:sp>
    </p:spTree>
    <p:extLst>
      <p:ext uri="{BB962C8B-B14F-4D97-AF65-F5344CB8AC3E}">
        <p14:creationId xmlns:p14="http://schemas.microsoft.com/office/powerpoint/2010/main" val="97043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5258-2434-48AB-8831-EB6CE99F4AF3}"/>
              </a:ext>
            </a:extLst>
          </p:cNvPr>
          <p:cNvSpPr>
            <a:spLocks noGrp="1"/>
          </p:cNvSpPr>
          <p:nvPr>
            <p:ph type="title"/>
          </p:nvPr>
        </p:nvSpPr>
        <p:spPr>
          <a:xfrm>
            <a:off x="1085398" y="490559"/>
            <a:ext cx="10367150" cy="560453"/>
          </a:xfrm>
        </p:spPr>
        <p:txBody>
          <a:bodyPr>
            <a:normAutofit fontScale="90000"/>
          </a:bodyPr>
          <a:lstStyle/>
          <a:p>
            <a:r>
              <a:rPr lang="en-AU" dirty="0"/>
              <a:t>Case study: Cadia East Mine, Orange, NSW</a:t>
            </a:r>
          </a:p>
        </p:txBody>
      </p:sp>
      <p:pic>
        <p:nvPicPr>
          <p:cNvPr id="6" name="Picture 5">
            <a:extLst>
              <a:ext uri="{FF2B5EF4-FFF2-40B4-BE49-F238E27FC236}">
                <a16:creationId xmlns:a16="http://schemas.microsoft.com/office/drawing/2014/main" id="{9C154F59-E24E-4C7B-BE9A-06E3166790E1}"/>
              </a:ext>
            </a:extLst>
          </p:cNvPr>
          <p:cNvPicPr>
            <a:picLocks noChangeAspect="1"/>
          </p:cNvPicPr>
          <p:nvPr/>
        </p:nvPicPr>
        <p:blipFill>
          <a:blip r:embed="rId3"/>
          <a:stretch>
            <a:fillRect/>
          </a:stretch>
        </p:blipFill>
        <p:spPr>
          <a:xfrm>
            <a:off x="7463835" y="1629217"/>
            <a:ext cx="4356210" cy="2470468"/>
          </a:xfrm>
          <a:prstGeom prst="rect">
            <a:avLst/>
          </a:prstGeom>
          <a:ln>
            <a:solidFill>
              <a:schemeClr val="tx2"/>
            </a:solidFill>
          </a:ln>
        </p:spPr>
      </p:pic>
      <p:sp>
        <p:nvSpPr>
          <p:cNvPr id="8" name="Rectangle 7">
            <a:extLst>
              <a:ext uri="{FF2B5EF4-FFF2-40B4-BE49-F238E27FC236}">
                <a16:creationId xmlns:a16="http://schemas.microsoft.com/office/drawing/2014/main" id="{F56BF21F-5474-41A8-8B5F-09F408823D16}"/>
              </a:ext>
            </a:extLst>
          </p:cNvPr>
          <p:cNvSpPr/>
          <p:nvPr/>
        </p:nvSpPr>
        <p:spPr>
          <a:xfrm>
            <a:off x="1200589" y="1196974"/>
            <a:ext cx="5759307" cy="4246334"/>
          </a:xfrm>
          <a:prstGeom prst="rect">
            <a:avLst/>
          </a:prstGeom>
        </p:spPr>
        <p:txBody>
          <a:bodyPr wrap="square">
            <a:spAutoFit/>
          </a:bodyPr>
          <a:lstStyle/>
          <a:p>
            <a:r>
              <a:rPr lang="en-AU" b="1" dirty="0"/>
              <a:t>Pattern of failure:</a:t>
            </a:r>
          </a:p>
          <a:p>
            <a:endParaRPr lang="en-US" b="1" dirty="0"/>
          </a:p>
          <a:p>
            <a:r>
              <a:rPr lang="en-US" b="1" dirty="0"/>
              <a:t>4. Flaws in management systems</a:t>
            </a:r>
          </a:p>
          <a:p>
            <a:r>
              <a:rPr lang="en-US" dirty="0"/>
              <a:t>Failure to follow Safe Work Procedure (SWP).</a:t>
            </a:r>
          </a:p>
          <a:p>
            <a:r>
              <a:rPr lang="en-US" dirty="0"/>
              <a:t>JSEA not completed correctly but signed off by supervisor.</a:t>
            </a:r>
          </a:p>
          <a:p>
            <a:endParaRPr lang="en-US" b="1" dirty="0"/>
          </a:p>
          <a:p>
            <a:r>
              <a:rPr lang="en-US" b="1" dirty="0"/>
              <a:t>5. Flaws in system auditing</a:t>
            </a:r>
          </a:p>
          <a:p>
            <a:r>
              <a:rPr lang="en-US" dirty="0"/>
              <a:t>Failure to reviews JSEA’s since 2006.</a:t>
            </a:r>
          </a:p>
          <a:p>
            <a:r>
              <a:rPr lang="en-US" dirty="0"/>
              <a:t>No inspection of bottom of VR5A by qualified engineer.</a:t>
            </a:r>
          </a:p>
          <a:p>
            <a:r>
              <a:rPr lang="en-US" dirty="0"/>
              <a:t>Failure to audit and reconcile the quantity of cuttings.</a:t>
            </a:r>
          </a:p>
          <a:p>
            <a:endParaRPr lang="en-US" b="1" dirty="0"/>
          </a:p>
          <a:p>
            <a:r>
              <a:rPr lang="en-US" b="1" dirty="0"/>
              <a:t>6. Economic/reward pressures compromising safety</a:t>
            </a:r>
          </a:p>
          <a:p>
            <a:r>
              <a:rPr lang="en-US" dirty="0"/>
              <a:t>Decision made to permit the </a:t>
            </a:r>
            <a:r>
              <a:rPr lang="en-US" dirty="0" err="1"/>
              <a:t>raisebore</a:t>
            </a:r>
            <a:r>
              <a:rPr lang="en-US" dirty="0"/>
              <a:t> to cut as quickly as possible in  order to complete the VR5A shaft.</a:t>
            </a:r>
          </a:p>
          <a:p>
            <a:endParaRPr lang="en-AU" b="1" dirty="0"/>
          </a:p>
        </p:txBody>
      </p:sp>
      <p:sp>
        <p:nvSpPr>
          <p:cNvPr id="7" name="TextBox 6">
            <a:extLst>
              <a:ext uri="{FF2B5EF4-FFF2-40B4-BE49-F238E27FC236}">
                <a16:creationId xmlns:a16="http://schemas.microsoft.com/office/drawing/2014/main" id="{68290254-A0C7-422F-BEC7-44BE059662D4}"/>
              </a:ext>
            </a:extLst>
          </p:cNvPr>
          <p:cNvSpPr txBox="1"/>
          <p:nvPr/>
        </p:nvSpPr>
        <p:spPr>
          <a:xfrm>
            <a:off x="7467335" y="4267646"/>
            <a:ext cx="3797836" cy="1323439"/>
          </a:xfrm>
          <a:prstGeom prst="rect">
            <a:avLst/>
          </a:prstGeom>
          <a:noFill/>
        </p:spPr>
        <p:txBody>
          <a:bodyPr wrap="square" rtlCol="0">
            <a:spAutoFit/>
          </a:bodyPr>
          <a:lstStyle/>
          <a:p>
            <a:r>
              <a:rPr lang="en-US" sz="1400" dirty="0"/>
              <a:t>Photo depicting water during inrush</a:t>
            </a:r>
          </a:p>
          <a:p>
            <a:endParaRPr lang="en-AU" dirty="0"/>
          </a:p>
          <a:p>
            <a:r>
              <a:rPr lang="en-AU" sz="2400" b="1" dirty="0">
                <a:solidFill>
                  <a:srgbClr val="FF0000"/>
                </a:solidFill>
              </a:rPr>
              <a:t>Fatalities: 0 </a:t>
            </a:r>
          </a:p>
          <a:p>
            <a:r>
              <a:rPr lang="en-AU" sz="2400" b="1" dirty="0">
                <a:solidFill>
                  <a:srgbClr val="FF0000"/>
                </a:solidFill>
              </a:rPr>
              <a:t>7 miners at direct risk</a:t>
            </a:r>
            <a:endParaRPr lang="en-AU" b="1" dirty="0">
              <a:solidFill>
                <a:srgbClr val="FF0000"/>
              </a:solidFill>
            </a:endParaRPr>
          </a:p>
        </p:txBody>
      </p:sp>
      <p:sp>
        <p:nvSpPr>
          <p:cNvPr id="3" name="Slide Number Placeholder 2">
            <a:extLst>
              <a:ext uri="{FF2B5EF4-FFF2-40B4-BE49-F238E27FC236}">
                <a16:creationId xmlns:a16="http://schemas.microsoft.com/office/drawing/2014/main" id="{30EB97DF-5088-4F2E-AB58-3CC4E7E6FEFE}"/>
              </a:ext>
            </a:extLst>
          </p:cNvPr>
          <p:cNvSpPr>
            <a:spLocks noGrp="1"/>
          </p:cNvSpPr>
          <p:nvPr>
            <p:ph type="sldNum" sz="quarter" idx="12"/>
          </p:nvPr>
        </p:nvSpPr>
        <p:spPr/>
        <p:txBody>
          <a:bodyPr/>
          <a:lstStyle/>
          <a:p>
            <a:fld id="{53B327D7-FE10-1A4E-BC75-ED72A21CFBF7}" type="slidenum">
              <a:rPr lang="en-US" smtClean="0"/>
              <a:t>36</a:t>
            </a:fld>
            <a:endParaRPr lang="en-US"/>
          </a:p>
        </p:txBody>
      </p:sp>
    </p:spTree>
    <p:extLst>
      <p:ext uri="{BB962C8B-B14F-4D97-AF65-F5344CB8AC3E}">
        <p14:creationId xmlns:p14="http://schemas.microsoft.com/office/powerpoint/2010/main" val="28544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ADCAD3-D2BA-4F10-98E0-627C563032DC}"/>
              </a:ext>
            </a:extLst>
          </p:cNvPr>
          <p:cNvSpPr>
            <a:spLocks noGrp="1"/>
          </p:cNvSpPr>
          <p:nvPr>
            <p:ph idx="1"/>
          </p:nvPr>
        </p:nvSpPr>
        <p:spPr>
          <a:xfrm>
            <a:off x="1416563" y="1557226"/>
            <a:ext cx="9972411" cy="4031515"/>
          </a:xfrm>
        </p:spPr>
        <p:txBody>
          <a:bodyPr>
            <a:noAutofit/>
          </a:bodyPr>
          <a:lstStyle/>
          <a:p>
            <a:r>
              <a:rPr lang="en-AU" sz="2000" dirty="0"/>
              <a:t>An effective regulatory framework</a:t>
            </a:r>
          </a:p>
          <a:p>
            <a:r>
              <a:rPr lang="en-AU" sz="2000" dirty="0"/>
              <a:t>Leadership and commitment from the mine operator and officers that builds confidence and trust</a:t>
            </a:r>
          </a:p>
          <a:p>
            <a:r>
              <a:rPr lang="en-AU" sz="2000" dirty="0"/>
              <a:t>Effective health and safety management systems</a:t>
            </a:r>
          </a:p>
          <a:p>
            <a:r>
              <a:rPr lang="en-AU" sz="2000" dirty="0"/>
              <a:t>Development and maintenance of successful communication systems across all levels of the organisation</a:t>
            </a:r>
          </a:p>
          <a:p>
            <a:r>
              <a:rPr lang="en-AU" sz="2000" dirty="0"/>
              <a:t>Proactive and positive risk and hazard management processes that are embedded by everyone throughout the organisation</a:t>
            </a:r>
          </a:p>
          <a:p>
            <a:r>
              <a:rPr lang="en-AU" sz="2000" dirty="0"/>
              <a:t>High levels of emergency management across prevention, preparation and response</a:t>
            </a:r>
          </a:p>
        </p:txBody>
      </p:sp>
      <p:sp>
        <p:nvSpPr>
          <p:cNvPr id="5" name="Title 4">
            <a:extLst>
              <a:ext uri="{FF2B5EF4-FFF2-40B4-BE49-F238E27FC236}">
                <a16:creationId xmlns:a16="http://schemas.microsoft.com/office/drawing/2014/main" id="{1012D07E-8688-4F76-9AC5-C66E81695ABB}"/>
              </a:ext>
            </a:extLst>
          </p:cNvPr>
          <p:cNvSpPr>
            <a:spLocks noGrp="1"/>
          </p:cNvSpPr>
          <p:nvPr>
            <p:ph type="title"/>
          </p:nvPr>
        </p:nvSpPr>
        <p:spPr>
          <a:xfrm>
            <a:off x="1128598" y="765139"/>
            <a:ext cx="6263246" cy="576113"/>
          </a:xfrm>
        </p:spPr>
        <p:txBody>
          <a:bodyPr>
            <a:normAutofit fontScale="90000"/>
          </a:bodyPr>
          <a:lstStyle/>
          <a:p>
            <a:r>
              <a:rPr lang="en-AU" dirty="0"/>
              <a:t>Pathways to success</a:t>
            </a:r>
          </a:p>
        </p:txBody>
      </p:sp>
      <p:sp>
        <p:nvSpPr>
          <p:cNvPr id="3" name="Slide Number Placeholder 2">
            <a:extLst>
              <a:ext uri="{FF2B5EF4-FFF2-40B4-BE49-F238E27FC236}">
                <a16:creationId xmlns:a16="http://schemas.microsoft.com/office/drawing/2014/main" id="{FEE51D37-444A-4461-B37E-7ED001603249}"/>
              </a:ext>
            </a:extLst>
          </p:cNvPr>
          <p:cNvSpPr>
            <a:spLocks noGrp="1"/>
          </p:cNvSpPr>
          <p:nvPr>
            <p:ph type="sldNum" sz="quarter" idx="12"/>
          </p:nvPr>
        </p:nvSpPr>
        <p:spPr/>
        <p:txBody>
          <a:bodyPr/>
          <a:lstStyle/>
          <a:p>
            <a:fld id="{53B327D7-FE10-1A4E-BC75-ED72A21CFBF7}" type="slidenum">
              <a:rPr lang="en-US" smtClean="0"/>
              <a:t>37</a:t>
            </a:fld>
            <a:endParaRPr lang="en-US"/>
          </a:p>
        </p:txBody>
      </p:sp>
    </p:spTree>
    <p:extLst>
      <p:ext uri="{BB962C8B-B14F-4D97-AF65-F5344CB8AC3E}">
        <p14:creationId xmlns:p14="http://schemas.microsoft.com/office/powerpoint/2010/main" val="298102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7210E2-7792-430D-ABAF-97A1DA8271A0}"/>
              </a:ext>
            </a:extLst>
          </p:cNvPr>
          <p:cNvSpPr>
            <a:spLocks noGrp="1"/>
          </p:cNvSpPr>
          <p:nvPr>
            <p:ph type="title"/>
          </p:nvPr>
        </p:nvSpPr>
        <p:spPr>
          <a:xfrm>
            <a:off x="1200589" y="693329"/>
            <a:ext cx="9950369" cy="503939"/>
          </a:xfrm>
        </p:spPr>
        <p:txBody>
          <a:bodyPr>
            <a:normAutofit fontScale="90000"/>
          </a:bodyPr>
          <a:lstStyle/>
          <a:p>
            <a:r>
              <a:rPr lang="en-AU" dirty="0"/>
              <a:t>Next steps</a:t>
            </a:r>
          </a:p>
        </p:txBody>
      </p:sp>
      <p:sp>
        <p:nvSpPr>
          <p:cNvPr id="2" name="TextBox 1">
            <a:extLst>
              <a:ext uri="{FF2B5EF4-FFF2-40B4-BE49-F238E27FC236}">
                <a16:creationId xmlns:a16="http://schemas.microsoft.com/office/drawing/2014/main" id="{197A611E-6891-45B4-8553-0CAA742BABB7}"/>
              </a:ext>
            </a:extLst>
          </p:cNvPr>
          <p:cNvSpPr txBox="1"/>
          <p:nvPr/>
        </p:nvSpPr>
        <p:spPr>
          <a:xfrm>
            <a:off x="1200589" y="1989173"/>
            <a:ext cx="7991038" cy="2677036"/>
          </a:xfrm>
          <a:prstGeom prst="rect">
            <a:avLst/>
          </a:prstGeom>
          <a:noFill/>
        </p:spPr>
        <p:txBody>
          <a:bodyPr wrap="square" rtlCol="0">
            <a:spAutoFit/>
          </a:bodyPr>
          <a:lstStyle/>
          <a:p>
            <a:r>
              <a:rPr lang="en-US" sz="2400" dirty="0"/>
              <a:t>What are strategies ensure that the messages and lessons from the </a:t>
            </a:r>
            <a:r>
              <a:rPr lang="en-US" sz="2400" b="1" dirty="0"/>
              <a:t>10 pathways </a:t>
            </a:r>
            <a:r>
              <a:rPr lang="en-US" sz="2400" dirty="0"/>
              <a:t>analysis are shared with your workforce? </a:t>
            </a:r>
            <a:endParaRPr lang="en-AU" sz="2400" dirty="0"/>
          </a:p>
          <a:p>
            <a:pPr lvl="0"/>
            <a:endParaRPr lang="en-US" sz="2400" dirty="0"/>
          </a:p>
          <a:p>
            <a:pPr lvl="0"/>
            <a:r>
              <a:rPr lang="en-US" sz="2400" dirty="0"/>
              <a:t>How do you know your mine is prepared for a disaster?</a:t>
            </a:r>
            <a:endParaRPr lang="en-AU" sz="2400" dirty="0"/>
          </a:p>
          <a:p>
            <a:pPr lvl="0"/>
            <a:endParaRPr lang="en-US" sz="2400" dirty="0"/>
          </a:p>
          <a:p>
            <a:pPr lvl="0"/>
            <a:r>
              <a:rPr lang="en-US" sz="2400" dirty="0"/>
              <a:t>What have </a:t>
            </a:r>
            <a:r>
              <a:rPr lang="en-US" sz="2400" b="1" dirty="0"/>
              <a:t>you</a:t>
            </a:r>
            <a:r>
              <a:rPr lang="en-US" sz="2400" dirty="0"/>
              <a:t> done to prepare?</a:t>
            </a:r>
            <a:endParaRPr lang="en-AU" sz="2400" dirty="0"/>
          </a:p>
        </p:txBody>
      </p:sp>
      <p:pic>
        <p:nvPicPr>
          <p:cNvPr id="3" name="Picture 2">
            <a:extLst>
              <a:ext uri="{FF2B5EF4-FFF2-40B4-BE49-F238E27FC236}">
                <a16:creationId xmlns:a16="http://schemas.microsoft.com/office/drawing/2014/main" id="{FD25257F-98B8-4E59-91A6-1DE2EFFAA7A6}"/>
              </a:ext>
            </a:extLst>
          </p:cNvPr>
          <p:cNvPicPr>
            <a:picLocks noChangeAspect="1"/>
          </p:cNvPicPr>
          <p:nvPr/>
        </p:nvPicPr>
        <p:blipFill>
          <a:blip r:embed="rId3"/>
          <a:stretch>
            <a:fillRect/>
          </a:stretch>
        </p:blipFill>
        <p:spPr>
          <a:xfrm>
            <a:off x="8399723" y="3788957"/>
            <a:ext cx="1786953" cy="2066051"/>
          </a:xfrm>
          <a:prstGeom prst="rect">
            <a:avLst/>
          </a:prstGeom>
        </p:spPr>
      </p:pic>
      <p:sp>
        <p:nvSpPr>
          <p:cNvPr id="4" name="Slide Number Placeholder 3">
            <a:extLst>
              <a:ext uri="{FF2B5EF4-FFF2-40B4-BE49-F238E27FC236}">
                <a16:creationId xmlns:a16="http://schemas.microsoft.com/office/drawing/2014/main" id="{CB72DD13-2D0B-4A9C-B157-19066ED78B66}"/>
              </a:ext>
            </a:extLst>
          </p:cNvPr>
          <p:cNvSpPr>
            <a:spLocks noGrp="1"/>
          </p:cNvSpPr>
          <p:nvPr>
            <p:ph type="sldNum" sz="quarter" idx="12"/>
          </p:nvPr>
        </p:nvSpPr>
        <p:spPr/>
        <p:txBody>
          <a:bodyPr/>
          <a:lstStyle/>
          <a:p>
            <a:fld id="{53B327D7-FE10-1A4E-BC75-ED72A21CFBF7}" type="slidenum">
              <a:rPr lang="en-US" smtClean="0"/>
              <a:t>38</a:t>
            </a:fld>
            <a:endParaRPr lang="en-US"/>
          </a:p>
        </p:txBody>
      </p:sp>
    </p:spTree>
    <p:extLst>
      <p:ext uri="{BB962C8B-B14F-4D97-AF65-F5344CB8AC3E}">
        <p14:creationId xmlns:p14="http://schemas.microsoft.com/office/powerpoint/2010/main" val="307843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77210E2-7792-430D-ABAF-97A1DA8271A0}"/>
              </a:ext>
            </a:extLst>
          </p:cNvPr>
          <p:cNvSpPr>
            <a:spLocks noGrp="1"/>
          </p:cNvSpPr>
          <p:nvPr>
            <p:ph type="title"/>
          </p:nvPr>
        </p:nvSpPr>
        <p:spPr>
          <a:xfrm>
            <a:off x="1200589" y="693329"/>
            <a:ext cx="9950369" cy="503939"/>
          </a:xfrm>
        </p:spPr>
        <p:txBody>
          <a:bodyPr>
            <a:normAutofit fontScale="90000"/>
          </a:bodyPr>
          <a:lstStyle/>
          <a:p>
            <a:br>
              <a:rPr lang="en-AU" dirty="0"/>
            </a:br>
            <a:r>
              <a:rPr lang="en-AU" dirty="0"/>
              <a:t>Acknowledging the 17 people who died in work-related accidents in the NSW  resources industry (1 July 2008 – 30 June 2018)</a:t>
            </a:r>
          </a:p>
        </p:txBody>
      </p:sp>
      <p:graphicFrame>
        <p:nvGraphicFramePr>
          <p:cNvPr id="4" name="Table 3">
            <a:extLst>
              <a:ext uri="{FF2B5EF4-FFF2-40B4-BE49-F238E27FC236}">
                <a16:creationId xmlns:a16="http://schemas.microsoft.com/office/drawing/2014/main" id="{DDE7BC63-D1C7-4B7E-BB3D-22871AFDCEA6}"/>
              </a:ext>
            </a:extLst>
          </p:cNvPr>
          <p:cNvGraphicFramePr>
            <a:graphicFrameLocks noGrp="1"/>
          </p:cNvGraphicFramePr>
          <p:nvPr>
            <p:extLst>
              <p:ext uri="{D42A27DB-BD31-4B8C-83A1-F6EECF244321}">
                <p14:modId xmlns:p14="http://schemas.microsoft.com/office/powerpoint/2010/main" val="996938409"/>
              </p:ext>
            </p:extLst>
          </p:nvPr>
        </p:nvGraphicFramePr>
        <p:xfrm>
          <a:off x="2112714" y="2177167"/>
          <a:ext cx="8126118" cy="3811114"/>
        </p:xfrm>
        <a:graphic>
          <a:graphicData uri="http://schemas.openxmlformats.org/drawingml/2006/table">
            <a:tbl>
              <a:tblPr firstRow="1" bandRow="1">
                <a:tableStyleId>{D27102A9-8310-4765-A935-A1911B00CA55}</a:tableStyleId>
              </a:tblPr>
              <a:tblGrid>
                <a:gridCol w="4063059">
                  <a:extLst>
                    <a:ext uri="{9D8B030D-6E8A-4147-A177-3AD203B41FA5}">
                      <a16:colId xmlns:a16="http://schemas.microsoft.com/office/drawing/2014/main" val="904976701"/>
                    </a:ext>
                  </a:extLst>
                </a:gridCol>
                <a:gridCol w="4063059">
                  <a:extLst>
                    <a:ext uri="{9D8B030D-6E8A-4147-A177-3AD203B41FA5}">
                      <a16:colId xmlns:a16="http://schemas.microsoft.com/office/drawing/2014/main" val="3312092780"/>
                    </a:ext>
                  </a:extLst>
                </a:gridCol>
              </a:tblGrid>
              <a:tr h="418622">
                <a:tc>
                  <a:txBody>
                    <a:bodyPr/>
                    <a:lstStyle/>
                    <a:p>
                      <a:pPr>
                        <a:lnSpc>
                          <a:spcPct val="107000"/>
                        </a:lnSpc>
                        <a:spcAft>
                          <a:spcPts val="0"/>
                        </a:spcAft>
                      </a:pPr>
                      <a:r>
                        <a:rPr lang="en-AU" sz="2100" b="0" kern="1200" dirty="0">
                          <a:effectLst/>
                        </a:rPr>
                        <a:t>Darren Burgess, 48</a:t>
                      </a:r>
                      <a:endParaRPr lang="en-AU" sz="1100" b="0" dirty="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b="0" kern="1200" dirty="0">
                          <a:effectLst/>
                        </a:rPr>
                        <a:t>Mark Daniel Galton, 50</a:t>
                      </a:r>
                      <a:endParaRPr lang="en-AU" sz="1100" b="0" dirty="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3041959146"/>
                  </a:ext>
                </a:extLst>
              </a:tr>
              <a:tr h="418622">
                <a:tc>
                  <a:txBody>
                    <a:bodyPr/>
                    <a:lstStyle/>
                    <a:p>
                      <a:pPr>
                        <a:lnSpc>
                          <a:spcPct val="107000"/>
                        </a:lnSpc>
                        <a:spcAft>
                          <a:spcPts val="0"/>
                        </a:spcAft>
                      </a:pPr>
                      <a:r>
                        <a:rPr lang="en-AU" sz="2100" kern="1200" dirty="0">
                          <a:effectLst/>
                        </a:rPr>
                        <a:t>David Hurst </a:t>
                      </a:r>
                      <a:r>
                        <a:rPr lang="en-AU" sz="2100" kern="1200" dirty="0" err="1">
                          <a:effectLst/>
                        </a:rPr>
                        <a:t>Oldknow</a:t>
                      </a:r>
                      <a:r>
                        <a:rPr lang="en-AU" sz="2100" kern="1200" dirty="0">
                          <a:effectLst/>
                        </a:rPr>
                        <a:t>, 59</a:t>
                      </a:r>
                      <a:endParaRPr lang="en-AU" sz="1100" b="0" dirty="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kern="1200">
                          <a:effectLst/>
                        </a:rPr>
                        <a:t>James Leo Hern, 26</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4018924464"/>
                  </a:ext>
                </a:extLst>
              </a:tr>
              <a:tr h="461538">
                <a:tc>
                  <a:txBody>
                    <a:bodyPr/>
                    <a:lstStyle/>
                    <a:p>
                      <a:pPr>
                        <a:lnSpc>
                          <a:spcPct val="107000"/>
                        </a:lnSpc>
                        <a:spcAft>
                          <a:spcPts val="0"/>
                        </a:spcAft>
                      </a:pPr>
                      <a:r>
                        <a:rPr lang="en-AU" sz="2100" kern="1200" dirty="0">
                          <a:effectLst/>
                        </a:rPr>
                        <a:t>Daniel Gregory Hill, 34</a:t>
                      </a:r>
                      <a:endParaRPr lang="en-AU" sz="1100" b="0" dirty="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kern="1200">
                          <a:effectLst/>
                        </a:rPr>
                        <a:t>Judith Liehr, 49</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4102662825"/>
                  </a:ext>
                </a:extLst>
              </a:tr>
              <a:tr h="418622">
                <a:tc>
                  <a:txBody>
                    <a:bodyPr/>
                    <a:lstStyle/>
                    <a:p>
                      <a:pPr>
                        <a:lnSpc>
                          <a:spcPct val="107000"/>
                        </a:lnSpc>
                        <a:spcAft>
                          <a:spcPts val="0"/>
                        </a:spcAft>
                      </a:pPr>
                      <a:r>
                        <a:rPr lang="en-AU" sz="2100" kern="1200" dirty="0">
                          <a:effectLst/>
                        </a:rPr>
                        <a:t>Bruce Henry Austin, 57</a:t>
                      </a:r>
                      <a:endParaRPr lang="en-AU" sz="1100" b="0" dirty="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kern="1200">
                          <a:effectLst/>
                        </a:rPr>
                        <a:t>Ryan Anthony Messenger, 25</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3085461548"/>
                  </a:ext>
                </a:extLst>
              </a:tr>
              <a:tr h="418622">
                <a:tc>
                  <a:txBody>
                    <a:bodyPr/>
                    <a:lstStyle/>
                    <a:p>
                      <a:pPr>
                        <a:lnSpc>
                          <a:spcPct val="107000"/>
                        </a:lnSpc>
                        <a:spcAft>
                          <a:spcPts val="0"/>
                        </a:spcAft>
                      </a:pPr>
                      <a:r>
                        <a:rPr lang="en-AU" sz="2100" kern="1200" dirty="0">
                          <a:effectLst/>
                        </a:rPr>
                        <a:t>Peter Thomas Jones, 53</a:t>
                      </a:r>
                      <a:endParaRPr lang="en-AU" sz="1100" b="0" dirty="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kern="1200">
                          <a:effectLst/>
                        </a:rPr>
                        <a:t>Lee William Peters, 28</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2577847174"/>
                  </a:ext>
                </a:extLst>
              </a:tr>
              <a:tr h="418622">
                <a:tc>
                  <a:txBody>
                    <a:bodyPr/>
                    <a:lstStyle/>
                    <a:p>
                      <a:pPr>
                        <a:lnSpc>
                          <a:spcPct val="107000"/>
                        </a:lnSpc>
                        <a:spcAft>
                          <a:spcPts val="0"/>
                        </a:spcAft>
                      </a:pPr>
                      <a:r>
                        <a:rPr lang="en-AU" sz="2100" kern="1200">
                          <a:effectLst/>
                        </a:rPr>
                        <a:t>Jeremy Mathew Junk, 41</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kern="1200">
                          <a:effectLst/>
                        </a:rPr>
                        <a:t>Mark Siegel, 52</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319998064"/>
                  </a:ext>
                </a:extLst>
              </a:tr>
              <a:tr h="418622">
                <a:tc>
                  <a:txBody>
                    <a:bodyPr/>
                    <a:lstStyle/>
                    <a:p>
                      <a:pPr>
                        <a:lnSpc>
                          <a:spcPct val="107000"/>
                        </a:lnSpc>
                        <a:spcAft>
                          <a:spcPts val="0"/>
                        </a:spcAft>
                      </a:pPr>
                      <a:r>
                        <a:rPr lang="en-AU" sz="2100" kern="1200">
                          <a:effectLst/>
                        </a:rPr>
                        <a:t>Ingrid Forshaw, 38</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kern="1200">
                          <a:effectLst/>
                        </a:rPr>
                        <a:t>Stephen Craig Norman, 53</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2965228957"/>
                  </a:ext>
                </a:extLst>
              </a:tr>
              <a:tr h="418622">
                <a:tc>
                  <a:txBody>
                    <a:bodyPr/>
                    <a:lstStyle/>
                    <a:p>
                      <a:pPr>
                        <a:lnSpc>
                          <a:spcPct val="107000"/>
                        </a:lnSpc>
                        <a:spcAft>
                          <a:spcPts val="0"/>
                        </a:spcAft>
                      </a:pPr>
                      <a:r>
                        <a:rPr lang="en-AU" sz="2100" kern="1200">
                          <a:effectLst/>
                        </a:rPr>
                        <a:t>Jamie Mitchell, 49</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spcAft>
                          <a:spcPts val="0"/>
                        </a:spcAft>
                      </a:pPr>
                      <a:r>
                        <a:rPr lang="en-AU" sz="2100" kern="1200">
                          <a:effectLst/>
                        </a:rPr>
                        <a:t>Mark Brilley, 36</a:t>
                      </a:r>
                      <a:endParaRPr lang="en-AU" sz="1100" b="0">
                        <a:effectLst/>
                        <a:latin typeface="+mn-lt"/>
                        <a:ea typeface="Calibri" panose="020F0502020204030204" pitchFamily="34" charset="0"/>
                        <a:cs typeface="Times New Roman" panose="02020603050405020304" pitchFamily="18" charset="0"/>
                      </a:endParaRPr>
                    </a:p>
                  </a:txBody>
                  <a:tcPr marL="91419" marR="91419" marT="45709" marB="45709"/>
                </a:tc>
                <a:extLst>
                  <a:ext uri="{0D108BD9-81ED-4DB2-BD59-A6C34878D82A}">
                    <a16:rowId xmlns:a16="http://schemas.microsoft.com/office/drawing/2014/main" val="3146844018"/>
                  </a:ext>
                </a:extLst>
              </a:tr>
              <a:tr h="418622">
                <a:tc>
                  <a:txBody>
                    <a:bodyPr/>
                    <a:lstStyle/>
                    <a:p>
                      <a:pPr>
                        <a:lnSpc>
                          <a:spcPct val="107000"/>
                        </a:lnSpc>
                        <a:spcAft>
                          <a:spcPts val="0"/>
                        </a:spcAft>
                      </a:pPr>
                      <a:r>
                        <a:rPr lang="en-AU" sz="2100" kern="1200" dirty="0">
                          <a:effectLst/>
                        </a:rPr>
                        <a:t>Phillip Grant, 35</a:t>
                      </a:r>
                      <a:endParaRPr lang="en-AU" sz="1100" b="0" dirty="0">
                        <a:effectLst/>
                        <a:latin typeface="+mn-lt"/>
                        <a:ea typeface="Calibri" panose="020F0502020204030204" pitchFamily="34" charset="0"/>
                        <a:cs typeface="Times New Roman" panose="02020603050405020304" pitchFamily="18" charset="0"/>
                      </a:endParaRPr>
                    </a:p>
                  </a:txBody>
                  <a:tcPr marL="91419" marR="91419" marT="45709" marB="45709"/>
                </a:tc>
                <a:tc>
                  <a:txBody>
                    <a:bodyPr/>
                    <a:lstStyle/>
                    <a:p>
                      <a:pPr>
                        <a:lnSpc>
                          <a:spcPct val="107000"/>
                        </a:lnSpc>
                      </a:pPr>
                      <a:endParaRPr lang="en-AU" sz="1100" b="0" dirty="0">
                        <a:effectLst/>
                        <a:latin typeface="+mn-lt"/>
                        <a:cs typeface="Times New Roman" panose="02020603050405020304" pitchFamily="18" charset="0"/>
                      </a:endParaRPr>
                    </a:p>
                  </a:txBody>
                  <a:tcPr marL="91419" marR="91419" marT="45709" marB="45709"/>
                </a:tc>
                <a:extLst>
                  <a:ext uri="{0D108BD9-81ED-4DB2-BD59-A6C34878D82A}">
                    <a16:rowId xmlns:a16="http://schemas.microsoft.com/office/drawing/2014/main" val="1165945346"/>
                  </a:ext>
                </a:extLst>
              </a:tr>
            </a:tbl>
          </a:graphicData>
        </a:graphic>
      </p:graphicFrame>
      <p:sp>
        <p:nvSpPr>
          <p:cNvPr id="2" name="Slide Number Placeholder 1">
            <a:extLst>
              <a:ext uri="{FF2B5EF4-FFF2-40B4-BE49-F238E27FC236}">
                <a16:creationId xmlns:a16="http://schemas.microsoft.com/office/drawing/2014/main" id="{80336E63-5AFE-4237-8CD9-66D4511014FC}"/>
              </a:ext>
            </a:extLst>
          </p:cNvPr>
          <p:cNvSpPr>
            <a:spLocks noGrp="1"/>
          </p:cNvSpPr>
          <p:nvPr>
            <p:ph type="sldNum" sz="quarter" idx="12"/>
          </p:nvPr>
        </p:nvSpPr>
        <p:spPr/>
        <p:txBody>
          <a:bodyPr/>
          <a:lstStyle/>
          <a:p>
            <a:fld id="{53B327D7-FE10-1A4E-BC75-ED72A21CFBF7}" type="slidenum">
              <a:rPr lang="en-US" smtClean="0"/>
              <a:t>39</a:t>
            </a:fld>
            <a:endParaRPr lang="en-US"/>
          </a:p>
        </p:txBody>
      </p:sp>
    </p:spTree>
    <p:extLst>
      <p:ext uri="{BB962C8B-B14F-4D97-AF65-F5344CB8AC3E}">
        <p14:creationId xmlns:p14="http://schemas.microsoft.com/office/powerpoint/2010/main" val="2472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B9D4FF27-5225-428F-AFF3-2F6EFA62C573}"/>
              </a:ext>
            </a:extLst>
          </p:cNvPr>
          <p:cNvSpPr txBox="1">
            <a:spLocks/>
          </p:cNvSpPr>
          <p:nvPr/>
        </p:nvSpPr>
        <p:spPr>
          <a:xfrm>
            <a:off x="1204129" y="1269655"/>
            <a:ext cx="6330657" cy="575514"/>
          </a:xfrm>
          <a:prstGeom prst="rect">
            <a:avLst/>
          </a:prstGeom>
        </p:spPr>
        <p:txBody>
          <a:bodyPr vert="horz" lIns="0" tIns="0" rIns="0" bIns="0" rtlCol="0" anchor="t">
            <a:noAutofit/>
          </a:bodyPr>
          <a:lstStyle>
            <a:lvl1pPr algn="l" defTabSz="1088502" rtl="0" eaLnBrk="1" latinLnBrk="0" hangingPunct="1">
              <a:lnSpc>
                <a:spcPct val="95000"/>
              </a:lnSpc>
              <a:spcBef>
                <a:spcPct val="0"/>
              </a:spcBef>
              <a:buNone/>
              <a:defRPr sz="2800" b="1" i="1" kern="0" baseline="0">
                <a:solidFill>
                  <a:schemeClr val="accent1"/>
                </a:solidFill>
                <a:latin typeface="+mj-lt"/>
                <a:ea typeface="+mj-ea"/>
                <a:cs typeface="+mj-cs"/>
              </a:defRPr>
            </a:lvl1pPr>
          </a:lstStyle>
          <a:p>
            <a:pPr defTabSz="1087630">
              <a:defRPr/>
            </a:pPr>
            <a:endParaRPr lang="en-AU" sz="2797" b="0" dirty="0">
              <a:solidFill>
                <a:srgbClr val="2196F3"/>
              </a:solidFill>
              <a:latin typeface="Gibson"/>
            </a:endParaRPr>
          </a:p>
        </p:txBody>
      </p:sp>
      <p:sp>
        <p:nvSpPr>
          <p:cNvPr id="19" name="TextBox 18">
            <a:extLst>
              <a:ext uri="{FF2B5EF4-FFF2-40B4-BE49-F238E27FC236}">
                <a16:creationId xmlns:a16="http://schemas.microsoft.com/office/drawing/2014/main" id="{6E511FA2-D7D5-409B-B02C-F899C04F0E9F}"/>
              </a:ext>
            </a:extLst>
          </p:cNvPr>
          <p:cNvSpPr txBox="1"/>
          <p:nvPr/>
        </p:nvSpPr>
        <p:spPr>
          <a:xfrm>
            <a:off x="1706128" y="3174932"/>
            <a:ext cx="3239610" cy="338476"/>
          </a:xfrm>
          <a:prstGeom prst="rect">
            <a:avLst/>
          </a:prstGeom>
          <a:noFill/>
        </p:spPr>
        <p:txBody>
          <a:bodyPr wrap="square" rtlCol="0">
            <a:spAutoFit/>
          </a:bodyPr>
          <a:lstStyle/>
          <a:p>
            <a:pPr defTabSz="1087630">
              <a:defRPr/>
            </a:pPr>
            <a:r>
              <a:rPr lang="en-AU" sz="1600" spc="10" dirty="0">
                <a:solidFill>
                  <a:srgbClr val="323232"/>
                </a:solidFill>
                <a:latin typeface="Gibson"/>
              </a:rPr>
              <a:t>96 fatalities </a:t>
            </a:r>
            <a:r>
              <a:rPr lang="en-AU" sz="1600" b="1" spc="10" dirty="0">
                <a:solidFill>
                  <a:srgbClr val="323232"/>
                </a:solidFill>
                <a:latin typeface="Gibson"/>
              </a:rPr>
              <a:t>Mount Kembla </a:t>
            </a:r>
            <a:r>
              <a:rPr lang="en-AU" sz="1600" spc="10" dirty="0">
                <a:solidFill>
                  <a:srgbClr val="323232"/>
                </a:solidFill>
                <a:latin typeface="Gibson"/>
              </a:rPr>
              <a:t>1902</a:t>
            </a:r>
          </a:p>
        </p:txBody>
      </p:sp>
      <p:sp>
        <p:nvSpPr>
          <p:cNvPr id="16" name="TextBox 15">
            <a:extLst>
              <a:ext uri="{FF2B5EF4-FFF2-40B4-BE49-F238E27FC236}">
                <a16:creationId xmlns:a16="http://schemas.microsoft.com/office/drawing/2014/main" id="{591D6F07-90CE-4BFE-AD9D-F3BEEDAD719E}"/>
              </a:ext>
            </a:extLst>
          </p:cNvPr>
          <p:cNvSpPr txBox="1"/>
          <p:nvPr/>
        </p:nvSpPr>
        <p:spPr>
          <a:xfrm>
            <a:off x="7602273" y="3252002"/>
            <a:ext cx="2593044" cy="338476"/>
          </a:xfrm>
          <a:prstGeom prst="rect">
            <a:avLst/>
          </a:prstGeom>
          <a:noFill/>
        </p:spPr>
        <p:txBody>
          <a:bodyPr wrap="square" rtlCol="0">
            <a:spAutoFit/>
          </a:bodyPr>
          <a:lstStyle/>
          <a:p>
            <a:pPr defTabSz="1087630">
              <a:defRPr/>
            </a:pPr>
            <a:r>
              <a:rPr lang="en-AU" sz="1600" dirty="0">
                <a:solidFill>
                  <a:srgbClr val="323232"/>
                </a:solidFill>
                <a:latin typeface="Gibson"/>
              </a:rPr>
              <a:t>21 fatalities </a:t>
            </a:r>
            <a:r>
              <a:rPr lang="en-AU" sz="1600" b="1" dirty="0">
                <a:solidFill>
                  <a:srgbClr val="323232"/>
                </a:solidFill>
                <a:latin typeface="Gibson"/>
              </a:rPr>
              <a:t>Bellbird </a:t>
            </a:r>
            <a:r>
              <a:rPr lang="en-AU" sz="1600" dirty="0">
                <a:solidFill>
                  <a:srgbClr val="323232"/>
                </a:solidFill>
                <a:latin typeface="Gibson"/>
              </a:rPr>
              <a:t>1923</a:t>
            </a:r>
          </a:p>
        </p:txBody>
      </p:sp>
      <p:pic>
        <p:nvPicPr>
          <p:cNvPr id="17" name="I1290_img" descr="Bellbird Colliery, [n.d.]">
            <a:hlinkClick r:id="rId3"/>
            <a:extLst>
              <a:ext uri="{FF2B5EF4-FFF2-40B4-BE49-F238E27FC236}">
                <a16:creationId xmlns:a16="http://schemas.microsoft.com/office/drawing/2014/main" id="{D40536DB-DF09-4747-B8E5-777C4CBCA75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122279" y="1081471"/>
            <a:ext cx="3465998" cy="2094715"/>
          </a:xfrm>
          <a:prstGeom prst="rect">
            <a:avLst/>
          </a:prstGeom>
          <a:noFill/>
          <a:ln>
            <a:solidFill>
              <a:schemeClr val="tx2"/>
            </a:solidFill>
          </a:ln>
        </p:spPr>
      </p:pic>
      <p:pic>
        <p:nvPicPr>
          <p:cNvPr id="20" name="irc_mi" descr="Image result for mount kembla mine disaster">
            <a:hlinkClick r:id="rId5"/>
            <a:extLst>
              <a:ext uri="{FF2B5EF4-FFF2-40B4-BE49-F238E27FC236}">
                <a16:creationId xmlns:a16="http://schemas.microsoft.com/office/drawing/2014/main" id="{29E76D16-7CBB-4084-B374-0EE0793D4BA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2310" y="1026978"/>
            <a:ext cx="3467411" cy="2094835"/>
          </a:xfrm>
          <a:prstGeom prst="rect">
            <a:avLst/>
          </a:prstGeom>
          <a:noFill/>
          <a:ln>
            <a:solidFill>
              <a:schemeClr val="tx2"/>
            </a:solidFill>
          </a:ln>
        </p:spPr>
      </p:pic>
      <p:pic>
        <p:nvPicPr>
          <p:cNvPr id="21" name="Picture 20" descr="Appin explosion">
            <a:extLst>
              <a:ext uri="{FF2B5EF4-FFF2-40B4-BE49-F238E27FC236}">
                <a16:creationId xmlns:a16="http://schemas.microsoft.com/office/drawing/2014/main" id="{79E0965F-9988-4438-B5F0-1C4116E3CC2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a:xfrm>
            <a:off x="1603723" y="3752892"/>
            <a:ext cx="3465998" cy="2094715"/>
          </a:xfrm>
          <a:prstGeom prst="rect">
            <a:avLst/>
          </a:prstGeom>
          <a:noFill/>
          <a:ln>
            <a:solidFill>
              <a:schemeClr val="tx2"/>
            </a:solid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TextBox 21">
            <a:extLst>
              <a:ext uri="{FF2B5EF4-FFF2-40B4-BE49-F238E27FC236}">
                <a16:creationId xmlns:a16="http://schemas.microsoft.com/office/drawing/2014/main" id="{EE563EF5-68E4-4081-98EC-63AB589283AA}"/>
              </a:ext>
            </a:extLst>
          </p:cNvPr>
          <p:cNvSpPr txBox="1"/>
          <p:nvPr/>
        </p:nvSpPr>
        <p:spPr>
          <a:xfrm>
            <a:off x="2039195" y="5898974"/>
            <a:ext cx="2880867" cy="338310"/>
          </a:xfrm>
          <a:prstGeom prst="rect">
            <a:avLst/>
          </a:prstGeom>
          <a:noFill/>
        </p:spPr>
        <p:txBody>
          <a:bodyPr wrap="square" rtlCol="0">
            <a:spAutoFit/>
          </a:bodyPr>
          <a:lstStyle/>
          <a:p>
            <a:pPr defTabSz="1087630">
              <a:defRPr/>
            </a:pPr>
            <a:r>
              <a:rPr lang="en-AU" sz="1600" dirty="0">
                <a:solidFill>
                  <a:srgbClr val="323232"/>
                </a:solidFill>
                <a:latin typeface="Gibson"/>
              </a:rPr>
              <a:t>14 fatalities </a:t>
            </a:r>
            <a:r>
              <a:rPr lang="en-AU" sz="1600" b="1" dirty="0">
                <a:solidFill>
                  <a:srgbClr val="323232"/>
                </a:solidFill>
                <a:latin typeface="Gibson"/>
              </a:rPr>
              <a:t>Appin </a:t>
            </a:r>
            <a:r>
              <a:rPr lang="en-AU" sz="1600" dirty="0">
                <a:solidFill>
                  <a:srgbClr val="323232"/>
                </a:solidFill>
                <a:latin typeface="Gibson"/>
              </a:rPr>
              <a:t>1979</a:t>
            </a:r>
          </a:p>
        </p:txBody>
      </p:sp>
      <p:pic>
        <p:nvPicPr>
          <p:cNvPr id="24" name="Picture 23" descr="A close up of a person&#10;&#10;Description automatically generated">
            <a:extLst>
              <a:ext uri="{FF2B5EF4-FFF2-40B4-BE49-F238E27FC236}">
                <a16:creationId xmlns:a16="http://schemas.microsoft.com/office/drawing/2014/main" id="{9BA57588-D2D8-4BAD-A6E7-E90426B71731}"/>
              </a:ext>
            </a:extLst>
          </p:cNvPr>
          <p:cNvPicPr>
            <a:picLocks noChangeAspect="1"/>
          </p:cNvPicPr>
          <p:nvPr/>
        </p:nvPicPr>
        <p:blipFill>
          <a:blip r:embed="rId8"/>
          <a:stretch>
            <a:fillRect/>
          </a:stretch>
        </p:blipFill>
        <p:spPr>
          <a:xfrm>
            <a:off x="7122279" y="3893421"/>
            <a:ext cx="3465998" cy="1869732"/>
          </a:xfrm>
          <a:prstGeom prst="rect">
            <a:avLst/>
          </a:prstGeom>
          <a:ln>
            <a:noFill/>
          </a:ln>
        </p:spPr>
      </p:pic>
      <p:sp>
        <p:nvSpPr>
          <p:cNvPr id="25" name="TextBox 24">
            <a:extLst>
              <a:ext uri="{FF2B5EF4-FFF2-40B4-BE49-F238E27FC236}">
                <a16:creationId xmlns:a16="http://schemas.microsoft.com/office/drawing/2014/main" id="{D0B39620-AA23-42B7-9A59-A83CBAA327B2}"/>
              </a:ext>
            </a:extLst>
          </p:cNvPr>
          <p:cNvSpPr txBox="1"/>
          <p:nvPr/>
        </p:nvSpPr>
        <p:spPr>
          <a:xfrm>
            <a:off x="7637035" y="5824639"/>
            <a:ext cx="2655679" cy="338476"/>
          </a:xfrm>
          <a:prstGeom prst="rect">
            <a:avLst/>
          </a:prstGeom>
          <a:noFill/>
        </p:spPr>
        <p:txBody>
          <a:bodyPr wrap="square" rtlCol="0">
            <a:spAutoFit/>
          </a:bodyPr>
          <a:lstStyle/>
          <a:p>
            <a:pPr defTabSz="1088284">
              <a:defRPr/>
            </a:pPr>
            <a:r>
              <a:rPr lang="en-AU" sz="1600" dirty="0">
                <a:solidFill>
                  <a:srgbClr val="323232"/>
                </a:solidFill>
                <a:latin typeface="Gibson"/>
              </a:rPr>
              <a:t>4 fatalities </a:t>
            </a:r>
            <a:r>
              <a:rPr lang="en-AU" sz="1600" b="1" dirty="0" err="1">
                <a:solidFill>
                  <a:srgbClr val="323232"/>
                </a:solidFill>
                <a:latin typeface="Gibson"/>
              </a:rPr>
              <a:t>Gretley</a:t>
            </a:r>
            <a:r>
              <a:rPr lang="en-AU" sz="1600" dirty="0">
                <a:solidFill>
                  <a:srgbClr val="323232"/>
                </a:solidFill>
                <a:latin typeface="Gibson"/>
              </a:rPr>
              <a:t> 1996</a:t>
            </a:r>
          </a:p>
        </p:txBody>
      </p:sp>
      <p:sp>
        <p:nvSpPr>
          <p:cNvPr id="15" name="Title 4">
            <a:extLst>
              <a:ext uri="{FF2B5EF4-FFF2-40B4-BE49-F238E27FC236}">
                <a16:creationId xmlns:a16="http://schemas.microsoft.com/office/drawing/2014/main" id="{46E3CE49-A76F-4D7A-8C87-655045BB409F}"/>
              </a:ext>
            </a:extLst>
          </p:cNvPr>
          <p:cNvSpPr>
            <a:spLocks noGrp="1"/>
          </p:cNvSpPr>
          <p:nvPr>
            <p:ph type="title"/>
          </p:nvPr>
        </p:nvSpPr>
        <p:spPr>
          <a:xfrm>
            <a:off x="1184227" y="410976"/>
            <a:ext cx="4485053" cy="431948"/>
          </a:xfrm>
        </p:spPr>
        <p:txBody>
          <a:bodyPr>
            <a:normAutofit fontScale="90000"/>
          </a:bodyPr>
          <a:lstStyle/>
          <a:p>
            <a:r>
              <a:rPr lang="en-AU" dirty="0"/>
              <a:t>NSW mining disasters</a:t>
            </a:r>
          </a:p>
        </p:txBody>
      </p:sp>
      <p:sp>
        <p:nvSpPr>
          <p:cNvPr id="2" name="Slide Number Placeholder 1">
            <a:extLst>
              <a:ext uri="{FF2B5EF4-FFF2-40B4-BE49-F238E27FC236}">
                <a16:creationId xmlns:a16="http://schemas.microsoft.com/office/drawing/2014/main" id="{BA0F897D-C766-45DA-9BF1-F343830FD236}"/>
              </a:ext>
            </a:extLst>
          </p:cNvPr>
          <p:cNvSpPr>
            <a:spLocks noGrp="1"/>
          </p:cNvSpPr>
          <p:nvPr>
            <p:ph type="sldNum" sz="quarter" idx="12"/>
          </p:nvPr>
        </p:nvSpPr>
        <p:spPr/>
        <p:txBody>
          <a:bodyPr/>
          <a:lstStyle/>
          <a:p>
            <a:fld id="{53B327D7-FE10-1A4E-BC75-ED72A21CFBF7}" type="slidenum">
              <a:rPr lang="en-US" smtClean="0"/>
              <a:t>4</a:t>
            </a:fld>
            <a:endParaRPr lang="en-US"/>
          </a:p>
        </p:txBody>
      </p:sp>
    </p:spTree>
    <p:extLst>
      <p:ext uri="{BB962C8B-B14F-4D97-AF65-F5344CB8AC3E}">
        <p14:creationId xmlns:p14="http://schemas.microsoft.com/office/powerpoint/2010/main" val="50815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2580" y="1185464"/>
            <a:ext cx="8818709" cy="4448854"/>
          </a:xfrm>
        </p:spPr>
        <p:txBody>
          <a:bodyPr>
            <a:noAutofit/>
          </a:bodyPr>
          <a:lstStyle/>
          <a:p>
            <a:pPr marL="0" indent="0">
              <a:buNone/>
            </a:pPr>
            <a:r>
              <a:rPr lang="en-AU" sz="2000" i="1" dirty="0"/>
              <a:t>Due to the potentially distressing nature of the video clips and content of the program, please note the following contact information for support services:</a:t>
            </a:r>
          </a:p>
          <a:p>
            <a:pPr marL="0" indent="0">
              <a:buNone/>
            </a:pPr>
            <a:endParaRPr lang="en-AU" sz="2000" i="1" dirty="0"/>
          </a:p>
          <a:p>
            <a:pPr marL="0" indent="0">
              <a:buNone/>
            </a:pPr>
            <a:r>
              <a:rPr lang="en-AU" sz="2000" b="1" dirty="0"/>
              <a:t>Beyond Blue:</a:t>
            </a:r>
            <a:r>
              <a:rPr lang="en-AU" sz="2000" dirty="0"/>
              <a:t>	Phone: 1300 22 4636 (24 hours)</a:t>
            </a:r>
          </a:p>
          <a:p>
            <a:pPr marL="0" indent="0">
              <a:buNone/>
            </a:pPr>
            <a:r>
              <a:rPr lang="en-AU" sz="2000" dirty="0"/>
              <a:t>		Web chat also available between 3pm and midnight at 			</a:t>
            </a:r>
            <a:r>
              <a:rPr lang="en-AU" sz="2000" dirty="0">
                <a:hlinkClick r:id="rId3"/>
              </a:rPr>
              <a:t>www.beyondblue.org.au</a:t>
            </a:r>
            <a:r>
              <a:rPr lang="en-AU" sz="2000" dirty="0"/>
              <a:t> </a:t>
            </a:r>
          </a:p>
          <a:p>
            <a:pPr marL="0" indent="0">
              <a:buNone/>
            </a:pPr>
            <a:endParaRPr lang="en-AU" sz="2000" dirty="0"/>
          </a:p>
          <a:p>
            <a:pPr marL="0" indent="0">
              <a:buNone/>
            </a:pPr>
            <a:r>
              <a:rPr lang="en-AU" sz="2000" b="1" dirty="0"/>
              <a:t>Lifeline:</a:t>
            </a:r>
            <a:r>
              <a:rPr lang="en-AU" sz="2000" dirty="0"/>
              <a:t>	Phone:  13 11 14 (24 hours)</a:t>
            </a:r>
          </a:p>
          <a:p>
            <a:pPr marL="0" indent="0">
              <a:buNone/>
            </a:pPr>
            <a:r>
              <a:rPr lang="en-AU" sz="2000" dirty="0"/>
              <a:t>		Web chat also available between 7pm and midnight at 			</a:t>
            </a:r>
            <a:r>
              <a:rPr lang="en-AU" sz="2000" dirty="0">
                <a:hlinkClick r:id="rId4"/>
              </a:rPr>
              <a:t>www.lifeline.org.au</a:t>
            </a:r>
            <a:r>
              <a:rPr lang="en-AU" sz="2000" dirty="0"/>
              <a:t> </a:t>
            </a:r>
          </a:p>
          <a:p>
            <a:pPr marL="0" indent="0">
              <a:buNone/>
            </a:pPr>
            <a:endParaRPr lang="en-AU" sz="2000" dirty="0"/>
          </a:p>
          <a:p>
            <a:pPr marL="0" indent="0">
              <a:buNone/>
            </a:pPr>
            <a:r>
              <a:rPr lang="en-AU" sz="2000" b="1" dirty="0"/>
              <a:t>Internal organisational welfare and support services</a:t>
            </a:r>
          </a:p>
        </p:txBody>
      </p:sp>
      <p:sp>
        <p:nvSpPr>
          <p:cNvPr id="5" name="Title 4"/>
          <p:cNvSpPr>
            <a:spLocks noGrp="1"/>
          </p:cNvSpPr>
          <p:nvPr>
            <p:ph type="title"/>
          </p:nvPr>
        </p:nvSpPr>
        <p:spPr>
          <a:xfrm>
            <a:off x="1272580" y="477356"/>
            <a:ext cx="10124923" cy="547084"/>
          </a:xfrm>
        </p:spPr>
        <p:txBody>
          <a:bodyPr>
            <a:normAutofit fontScale="90000"/>
          </a:bodyPr>
          <a:lstStyle/>
          <a:p>
            <a:r>
              <a:rPr lang="en-AU" dirty="0"/>
              <a:t>Support services available</a:t>
            </a:r>
          </a:p>
        </p:txBody>
      </p:sp>
      <p:sp>
        <p:nvSpPr>
          <p:cNvPr id="3" name="Slide Number Placeholder 2">
            <a:extLst>
              <a:ext uri="{FF2B5EF4-FFF2-40B4-BE49-F238E27FC236}">
                <a16:creationId xmlns:a16="http://schemas.microsoft.com/office/drawing/2014/main" id="{83DCB0B1-6DDF-43F4-B3EE-3E5054E4F3D3}"/>
              </a:ext>
            </a:extLst>
          </p:cNvPr>
          <p:cNvSpPr>
            <a:spLocks noGrp="1"/>
          </p:cNvSpPr>
          <p:nvPr>
            <p:ph type="sldNum" sz="quarter" idx="12"/>
          </p:nvPr>
        </p:nvSpPr>
        <p:spPr/>
        <p:txBody>
          <a:bodyPr/>
          <a:lstStyle/>
          <a:p>
            <a:fld id="{53B327D7-FE10-1A4E-BC75-ED72A21CFBF7}" type="slidenum">
              <a:rPr lang="en-US" smtClean="0"/>
              <a:t>40</a:t>
            </a:fld>
            <a:endParaRPr lang="en-US"/>
          </a:p>
        </p:txBody>
      </p:sp>
    </p:spTree>
    <p:extLst>
      <p:ext uri="{BB962C8B-B14F-4D97-AF65-F5344CB8AC3E}">
        <p14:creationId xmlns:p14="http://schemas.microsoft.com/office/powerpoint/2010/main" val="3342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C52AD-9ADB-4410-BC36-3E6F827EDD99}"/>
              </a:ext>
            </a:extLst>
          </p:cNvPr>
          <p:cNvSpPr>
            <a:spLocks noGrp="1"/>
          </p:cNvSpPr>
          <p:nvPr>
            <p:ph type="title"/>
          </p:nvPr>
        </p:nvSpPr>
        <p:spPr/>
        <p:txBody>
          <a:bodyPr/>
          <a:lstStyle/>
          <a:p>
            <a:r>
              <a:rPr lang="en-AU" dirty="0"/>
              <a:t>Acknowledgements</a:t>
            </a:r>
          </a:p>
        </p:txBody>
      </p:sp>
      <p:sp>
        <p:nvSpPr>
          <p:cNvPr id="3" name="Content Placeholder 2">
            <a:extLst>
              <a:ext uri="{FF2B5EF4-FFF2-40B4-BE49-F238E27FC236}">
                <a16:creationId xmlns:a16="http://schemas.microsoft.com/office/drawing/2014/main" id="{F05ECCC4-453B-4C4D-BBE3-BA8A75885487}"/>
              </a:ext>
            </a:extLst>
          </p:cNvPr>
          <p:cNvSpPr>
            <a:spLocks noGrp="1"/>
          </p:cNvSpPr>
          <p:nvPr>
            <p:ph idx="1"/>
          </p:nvPr>
        </p:nvSpPr>
        <p:spPr/>
        <p:txBody>
          <a:bodyPr>
            <a:normAutofit fontScale="70000" lnSpcReduction="20000"/>
          </a:bodyPr>
          <a:lstStyle/>
          <a:p>
            <a:pPr marL="203200" indent="0">
              <a:lnSpc>
                <a:spcPct val="170000"/>
              </a:lnSpc>
              <a:spcAft>
                <a:spcPts val="0"/>
              </a:spcAft>
              <a:buNone/>
            </a:pPr>
            <a:r>
              <a:rPr lang="en-AU" dirty="0"/>
              <a:t>Special thanks to the following for their contribution in developing this package:</a:t>
            </a:r>
          </a:p>
          <a:p>
            <a:pPr marL="717550" indent="-514350">
              <a:lnSpc>
                <a:spcPct val="150000"/>
              </a:lnSpc>
              <a:spcAft>
                <a:spcPts val="0"/>
              </a:spcAft>
            </a:pPr>
            <a:r>
              <a:rPr lang="en-AU" dirty="0"/>
              <a:t>Rob Cunningham, Mining Operations Manager, </a:t>
            </a:r>
            <a:r>
              <a:rPr lang="en-AU" dirty="0" err="1"/>
              <a:t>Northparkes</a:t>
            </a:r>
            <a:r>
              <a:rPr lang="en-AU" dirty="0"/>
              <a:t> Mine</a:t>
            </a:r>
          </a:p>
          <a:p>
            <a:pPr marL="717550" indent="-514350">
              <a:lnSpc>
                <a:spcPct val="150000"/>
              </a:lnSpc>
              <a:spcAft>
                <a:spcPts val="0"/>
              </a:spcAft>
            </a:pPr>
            <a:r>
              <a:rPr lang="en-AU" dirty="0"/>
              <a:t>Professor Michael Quinlan </a:t>
            </a:r>
          </a:p>
          <a:p>
            <a:pPr marL="717550" indent="-514350">
              <a:lnSpc>
                <a:spcPct val="150000"/>
              </a:lnSpc>
              <a:spcAft>
                <a:spcPts val="0"/>
              </a:spcAft>
            </a:pPr>
            <a:r>
              <a:rPr lang="en-AU" dirty="0"/>
              <a:t>Mark </a:t>
            </a:r>
            <a:r>
              <a:rPr lang="en-AU" dirty="0" err="1"/>
              <a:t>Parcell</a:t>
            </a:r>
            <a:r>
              <a:rPr lang="en-AU" dirty="0"/>
              <a:t> - Mine Accident and Disaster Database</a:t>
            </a:r>
          </a:p>
          <a:p>
            <a:pPr marL="717550" indent="-514350">
              <a:lnSpc>
                <a:spcPct val="150000"/>
              </a:lnSpc>
              <a:spcAft>
                <a:spcPts val="0"/>
              </a:spcAft>
            </a:pPr>
            <a:r>
              <a:rPr lang="en-AU" dirty="0"/>
              <a:t>Radio New Zealand</a:t>
            </a:r>
          </a:p>
          <a:p>
            <a:pPr marL="717550" indent="-514350">
              <a:lnSpc>
                <a:spcPct val="150000"/>
              </a:lnSpc>
              <a:spcAft>
                <a:spcPts val="0"/>
              </a:spcAft>
            </a:pPr>
            <a:r>
              <a:rPr lang="en-AU" dirty="0"/>
              <a:t>Sonya </a:t>
            </a:r>
            <a:r>
              <a:rPr lang="en-AU" dirty="0" err="1"/>
              <a:t>Rockhouse</a:t>
            </a:r>
            <a:endParaRPr lang="en-AU" dirty="0"/>
          </a:p>
          <a:p>
            <a:pPr marL="717550" indent="-514350">
              <a:lnSpc>
                <a:spcPct val="150000"/>
              </a:lnSpc>
              <a:spcAft>
                <a:spcPts val="0"/>
              </a:spcAft>
            </a:pPr>
            <a:r>
              <a:rPr lang="en-AU" dirty="0"/>
              <a:t>Anna Osborne</a:t>
            </a:r>
          </a:p>
          <a:p>
            <a:pPr marL="0" indent="0">
              <a:buNone/>
            </a:pPr>
            <a:endParaRPr lang="en-AU" dirty="0"/>
          </a:p>
        </p:txBody>
      </p:sp>
      <p:sp>
        <p:nvSpPr>
          <p:cNvPr id="4" name="Slide Number Placeholder 3">
            <a:extLst>
              <a:ext uri="{FF2B5EF4-FFF2-40B4-BE49-F238E27FC236}">
                <a16:creationId xmlns:a16="http://schemas.microsoft.com/office/drawing/2014/main" id="{5691CEB1-AD15-43C5-B057-55B75494B02F}"/>
              </a:ext>
            </a:extLst>
          </p:cNvPr>
          <p:cNvSpPr>
            <a:spLocks noGrp="1"/>
          </p:cNvSpPr>
          <p:nvPr>
            <p:ph type="sldNum" sz="quarter" idx="12"/>
          </p:nvPr>
        </p:nvSpPr>
        <p:spPr/>
        <p:txBody>
          <a:bodyPr/>
          <a:lstStyle/>
          <a:p>
            <a:fld id="{53B327D7-FE10-1A4E-BC75-ED72A21CFBF7}" type="slidenum">
              <a:rPr lang="en-US" smtClean="0"/>
              <a:t>41</a:t>
            </a:fld>
            <a:endParaRPr lang="en-US"/>
          </a:p>
        </p:txBody>
      </p:sp>
    </p:spTree>
    <p:extLst>
      <p:ext uri="{BB962C8B-B14F-4D97-AF65-F5344CB8AC3E}">
        <p14:creationId xmlns:p14="http://schemas.microsoft.com/office/powerpoint/2010/main" val="2840350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44C6-F315-4C17-9D54-323AD971649B}"/>
              </a:ext>
            </a:extLst>
          </p:cNvPr>
          <p:cNvSpPr>
            <a:spLocks noGrp="1"/>
          </p:cNvSpPr>
          <p:nvPr>
            <p:ph type="title"/>
          </p:nvPr>
        </p:nvSpPr>
        <p:spPr>
          <a:xfrm>
            <a:off x="838200" y="365126"/>
            <a:ext cx="10515600" cy="838986"/>
          </a:xfrm>
        </p:spPr>
        <p:txBody>
          <a:bodyPr/>
          <a:lstStyle/>
          <a:p>
            <a:r>
              <a:rPr lang="en-AU" dirty="0"/>
              <a:t>More information</a:t>
            </a:r>
          </a:p>
        </p:txBody>
      </p:sp>
      <p:sp>
        <p:nvSpPr>
          <p:cNvPr id="3" name="Content Placeholder 2">
            <a:extLst>
              <a:ext uri="{FF2B5EF4-FFF2-40B4-BE49-F238E27FC236}">
                <a16:creationId xmlns:a16="http://schemas.microsoft.com/office/drawing/2014/main" id="{C9286647-BFC5-4B7C-946D-841E6DB20306}"/>
              </a:ext>
            </a:extLst>
          </p:cNvPr>
          <p:cNvSpPr>
            <a:spLocks noGrp="1"/>
          </p:cNvSpPr>
          <p:nvPr>
            <p:ph idx="1"/>
          </p:nvPr>
        </p:nvSpPr>
        <p:spPr>
          <a:xfrm>
            <a:off x="838200" y="1348966"/>
            <a:ext cx="10515600" cy="4608213"/>
          </a:xfrm>
        </p:spPr>
        <p:txBody>
          <a:bodyPr>
            <a:normAutofit fontScale="55000" lnSpcReduction="20000"/>
          </a:bodyPr>
          <a:lstStyle/>
          <a:p>
            <a:pPr marL="0" indent="0">
              <a:buNone/>
            </a:pPr>
            <a:r>
              <a:rPr lang="en-US" i="1" dirty="0"/>
              <a:t>Several texts and presentations focused on reviews of disasters and work health safety culture and leadership were used to inform this presentation including:</a:t>
            </a:r>
          </a:p>
          <a:p>
            <a:pPr marL="0" indent="0">
              <a:buNone/>
            </a:pPr>
            <a:r>
              <a:rPr lang="en-US" dirty="0"/>
              <a:t>Australasian Mine Safety Journal - </a:t>
            </a:r>
            <a:r>
              <a:rPr lang="en-US" dirty="0">
                <a:hlinkClick r:id="rId3"/>
              </a:rPr>
              <a:t>www.amsj.com.au</a:t>
            </a:r>
            <a:endParaRPr lang="en-US" dirty="0"/>
          </a:p>
          <a:p>
            <a:pPr marL="0" indent="0">
              <a:buNone/>
            </a:pPr>
            <a:r>
              <a:rPr lang="en-US" dirty="0"/>
              <a:t>Hopkins, Professor Andrew Hopkins (Australian National University)</a:t>
            </a:r>
          </a:p>
          <a:p>
            <a:pPr marL="0" indent="0">
              <a:buNone/>
            </a:pPr>
            <a:r>
              <a:rPr lang="en-US" dirty="0"/>
              <a:t>Hudson, Professor Patrick (Delft University, The Netherlands)</a:t>
            </a:r>
          </a:p>
          <a:p>
            <a:pPr marL="0" indent="0">
              <a:buNone/>
            </a:pPr>
            <a:r>
              <a:rPr lang="en-US" dirty="0"/>
              <a:t>Mine Accident and Disaster Database </a:t>
            </a:r>
            <a:r>
              <a:rPr lang="en-US" dirty="0">
                <a:hlinkClick r:id="rId4"/>
              </a:rPr>
              <a:t>www.mineaccidents.com.au</a:t>
            </a:r>
            <a:endParaRPr lang="en-US" dirty="0"/>
          </a:p>
          <a:p>
            <a:pPr marL="0" indent="0">
              <a:buNone/>
            </a:pPr>
            <a:r>
              <a:rPr lang="en-US" dirty="0"/>
              <a:t>Mine Safety Institute of Australia, DVD – ‘A failure to learn’ (2014) DVD (Copies of the full DVD are available from </a:t>
            </a:r>
            <a:r>
              <a:rPr lang="en-US" dirty="0">
                <a:hlinkClick r:id="rId5"/>
              </a:rPr>
              <a:t>www.PikeRiverDVD.com</a:t>
            </a:r>
            <a:r>
              <a:rPr lang="en-US" dirty="0"/>
              <a:t>) </a:t>
            </a:r>
          </a:p>
          <a:p>
            <a:pPr marL="0" indent="0">
              <a:buNone/>
            </a:pPr>
            <a:r>
              <a:rPr lang="en-US" dirty="0"/>
              <a:t>Mine Accident and Disaster Database </a:t>
            </a:r>
            <a:r>
              <a:rPr lang="en-US" dirty="0">
                <a:hlinkClick r:id="rId4"/>
              </a:rPr>
              <a:t>www.mineaccidents.com.au</a:t>
            </a:r>
            <a:endParaRPr lang="en-US" dirty="0"/>
          </a:p>
          <a:p>
            <a:pPr marL="0" indent="0">
              <a:buNone/>
            </a:pPr>
            <a:r>
              <a:rPr lang="en-US" dirty="0"/>
              <a:t>MSIA Coal Mine Disaster Recommendations Report (2017) https://www.minesafetyinstitute.com.au/</a:t>
            </a:r>
          </a:p>
          <a:p>
            <a:pPr marL="0" indent="0">
              <a:buNone/>
            </a:pPr>
            <a:r>
              <a:rPr lang="en-US" dirty="0"/>
              <a:t>Statutory function description </a:t>
            </a:r>
            <a:r>
              <a:rPr lang="en-AU" u="sng" dirty="0">
                <a:hlinkClick r:id="rId6"/>
              </a:rPr>
              <a:t>https://www.resourcesandgeoscience.nsw.gov.au/miners-and-explorers/safety-and-health/topics/statutory-functions</a:t>
            </a:r>
            <a:endParaRPr lang="en-AU" dirty="0"/>
          </a:p>
          <a:p>
            <a:pPr marL="0" indent="0">
              <a:buNone/>
            </a:pPr>
            <a:r>
              <a:rPr lang="en-US" dirty="0"/>
              <a:t>Quinlan, M. (2014) Ten Pathways to Death and Disaster: Learning from fatal incidents in mines and other high hazard workplaces, Federation Press, Sydney.</a:t>
            </a:r>
          </a:p>
          <a:p>
            <a:pPr marL="0" indent="0">
              <a:buNone/>
            </a:pPr>
            <a:r>
              <a:rPr lang="en-US" dirty="0"/>
              <a:t>Reason, Dr James (University of Manchester)</a:t>
            </a:r>
          </a:p>
          <a:p>
            <a:pPr marL="0" indent="0">
              <a:buNone/>
            </a:pPr>
            <a:r>
              <a:rPr lang="en-US" dirty="0" err="1"/>
              <a:t>Safework</a:t>
            </a:r>
            <a:r>
              <a:rPr lang="en-US" dirty="0"/>
              <a:t> Australia </a:t>
            </a:r>
            <a:r>
              <a:rPr lang="en-US" dirty="0">
                <a:hlinkClick r:id="rId7"/>
              </a:rPr>
              <a:t>http://www.safeworkaustralia.gov.au</a:t>
            </a:r>
            <a:endParaRPr lang="en-US" dirty="0"/>
          </a:p>
          <a:p>
            <a:pPr marL="0" indent="0">
              <a:buNone/>
            </a:pPr>
            <a:r>
              <a:rPr lang="en-US" dirty="0">
                <a:cs typeface="Calibri" panose="020F0502020204030204" pitchFamily="34" charset="0"/>
              </a:rPr>
              <a:t>Further information on NSW mining disasters is available on the NSW Resources Regulator website</a:t>
            </a:r>
            <a:endParaRPr lang="en-AU" dirty="0"/>
          </a:p>
        </p:txBody>
      </p:sp>
      <p:sp>
        <p:nvSpPr>
          <p:cNvPr id="4" name="Slide Number Placeholder 3">
            <a:extLst>
              <a:ext uri="{FF2B5EF4-FFF2-40B4-BE49-F238E27FC236}">
                <a16:creationId xmlns:a16="http://schemas.microsoft.com/office/drawing/2014/main" id="{161C8F7E-AB71-4A9E-847E-F5A0E74EDC96}"/>
              </a:ext>
            </a:extLst>
          </p:cNvPr>
          <p:cNvSpPr>
            <a:spLocks noGrp="1"/>
          </p:cNvSpPr>
          <p:nvPr>
            <p:ph type="sldNum" sz="quarter" idx="12"/>
          </p:nvPr>
        </p:nvSpPr>
        <p:spPr/>
        <p:txBody>
          <a:bodyPr/>
          <a:lstStyle/>
          <a:p>
            <a:fld id="{53B327D7-FE10-1A4E-BC75-ED72A21CFBF7}" type="slidenum">
              <a:rPr lang="en-US" smtClean="0"/>
              <a:t>42</a:t>
            </a:fld>
            <a:endParaRPr lang="en-US"/>
          </a:p>
        </p:txBody>
      </p:sp>
    </p:spTree>
    <p:extLst>
      <p:ext uri="{BB962C8B-B14F-4D97-AF65-F5344CB8AC3E}">
        <p14:creationId xmlns:p14="http://schemas.microsoft.com/office/powerpoint/2010/main" val="2619926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423582-7B9A-40F9-9AB7-356439754DB0}"/>
              </a:ext>
            </a:extLst>
          </p:cNvPr>
          <p:cNvSpPr>
            <a:spLocks noGrp="1"/>
          </p:cNvSpPr>
          <p:nvPr>
            <p:ph type="sldNum" sz="quarter" idx="12"/>
          </p:nvPr>
        </p:nvSpPr>
        <p:spPr/>
        <p:txBody>
          <a:bodyPr/>
          <a:lstStyle/>
          <a:p>
            <a:fld id="{E81C039F-EAF2-2A4A-8D67-289CF6B2F953}" type="slidenum">
              <a:rPr lang="en-US" smtClean="0"/>
              <a:t>43</a:t>
            </a:fld>
            <a:endParaRPr lang="en-US"/>
          </a:p>
        </p:txBody>
      </p:sp>
    </p:spTree>
    <p:extLst>
      <p:ext uri="{BB962C8B-B14F-4D97-AF65-F5344CB8AC3E}">
        <p14:creationId xmlns:p14="http://schemas.microsoft.com/office/powerpoint/2010/main" val="236303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55C431-4A30-464C-B100-41E934220C03}"/>
              </a:ext>
            </a:extLst>
          </p:cNvPr>
          <p:cNvSpPr>
            <a:spLocks noGrp="1"/>
          </p:cNvSpPr>
          <p:nvPr>
            <p:ph type="title"/>
          </p:nvPr>
        </p:nvSpPr>
        <p:spPr>
          <a:xfrm>
            <a:off x="1386222" y="618033"/>
            <a:ext cx="9605189" cy="420176"/>
          </a:xfrm>
        </p:spPr>
        <p:txBody>
          <a:bodyPr>
            <a:normAutofit fontScale="90000"/>
          </a:bodyPr>
          <a:lstStyle/>
          <a:p>
            <a:r>
              <a:rPr lang="en-US" dirty="0">
                <a:cs typeface="Arial" panose="020B0604020202020204" pitchFamily="34" charset="0"/>
              </a:rPr>
              <a:t> 16 work-related fatalities in NSW (1 July 2010 – 30 June 2019)</a:t>
            </a:r>
            <a:endParaRPr lang="en-AU" dirty="0"/>
          </a:p>
        </p:txBody>
      </p:sp>
      <p:sp>
        <p:nvSpPr>
          <p:cNvPr id="2" name="Slide Number Placeholder 1">
            <a:extLst>
              <a:ext uri="{FF2B5EF4-FFF2-40B4-BE49-F238E27FC236}">
                <a16:creationId xmlns:a16="http://schemas.microsoft.com/office/drawing/2014/main" id="{5933C613-06F6-4D6C-90F3-2182249D2764}"/>
              </a:ext>
            </a:extLst>
          </p:cNvPr>
          <p:cNvSpPr>
            <a:spLocks noGrp="1"/>
          </p:cNvSpPr>
          <p:nvPr>
            <p:ph type="sldNum" sz="quarter" idx="12"/>
          </p:nvPr>
        </p:nvSpPr>
        <p:spPr/>
        <p:txBody>
          <a:bodyPr/>
          <a:lstStyle/>
          <a:p>
            <a:fld id="{53B327D7-FE10-1A4E-BC75-ED72A21CFBF7}" type="slidenum">
              <a:rPr lang="en-US" smtClean="0"/>
              <a:t>5</a:t>
            </a:fld>
            <a:endParaRPr lang="en-US"/>
          </a:p>
        </p:txBody>
      </p:sp>
      <p:pic>
        <p:nvPicPr>
          <p:cNvPr id="7" name="Content Placeholder 8">
            <a:extLst>
              <a:ext uri="{FF2B5EF4-FFF2-40B4-BE49-F238E27FC236}">
                <a16:creationId xmlns:a16="http://schemas.microsoft.com/office/drawing/2014/main" id="{57BA259E-29D5-4639-843B-CCFA05EDC622}"/>
              </a:ext>
            </a:extLst>
          </p:cNvPr>
          <p:cNvPicPr>
            <a:picLocks noGrp="1" noChangeAspect="1"/>
          </p:cNvPicPr>
          <p:nvPr>
            <p:ph idx="1"/>
          </p:nvPr>
        </p:nvPicPr>
        <p:blipFill rotWithShape="1">
          <a:blip r:embed="rId3"/>
          <a:srcRect b="21261"/>
          <a:stretch/>
        </p:blipFill>
        <p:spPr>
          <a:xfrm>
            <a:off x="1638361" y="1189691"/>
            <a:ext cx="8690972" cy="5481823"/>
          </a:xfrm>
        </p:spPr>
      </p:pic>
    </p:spTree>
    <p:extLst>
      <p:ext uri="{BB962C8B-B14F-4D97-AF65-F5344CB8AC3E}">
        <p14:creationId xmlns:p14="http://schemas.microsoft.com/office/powerpoint/2010/main" val="3151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8598" y="1485234"/>
            <a:ext cx="9745722" cy="4175497"/>
          </a:xfrm>
        </p:spPr>
        <p:txBody>
          <a:bodyPr>
            <a:noAutofit/>
          </a:bodyPr>
          <a:lstStyle/>
          <a:p>
            <a:pPr marL="0" indent="0">
              <a:buNone/>
            </a:pPr>
            <a:r>
              <a:rPr lang="en-AU" sz="2000" i="1" dirty="0"/>
              <a:t>Due to the potentially distressing nature of the video clips and content of the program, please note the following contact information for support services:</a:t>
            </a:r>
          </a:p>
          <a:p>
            <a:pPr marL="0" indent="0">
              <a:buNone/>
            </a:pPr>
            <a:endParaRPr lang="en-AU" sz="2000" i="1" dirty="0"/>
          </a:p>
          <a:p>
            <a:pPr marL="0" indent="0">
              <a:buNone/>
            </a:pPr>
            <a:r>
              <a:rPr lang="en-AU" sz="2000" b="1" dirty="0"/>
              <a:t>Beyond Blue:</a:t>
            </a:r>
            <a:r>
              <a:rPr lang="en-AU" sz="2000" dirty="0"/>
              <a:t>	Phone: 1300 22 4636 (24 hours)</a:t>
            </a:r>
          </a:p>
          <a:p>
            <a:pPr marL="0" indent="0">
              <a:buNone/>
            </a:pPr>
            <a:r>
              <a:rPr lang="en-AU" sz="2000" dirty="0"/>
              <a:t>		Web chat also available between 3pm and midnight at 				</a:t>
            </a:r>
            <a:r>
              <a:rPr lang="en-AU" sz="2000" dirty="0">
                <a:hlinkClick r:id="rId3"/>
              </a:rPr>
              <a:t>www.beyondblue.org.au</a:t>
            </a:r>
            <a:r>
              <a:rPr lang="en-AU" sz="2000" dirty="0"/>
              <a:t> </a:t>
            </a:r>
          </a:p>
          <a:p>
            <a:pPr marL="0" indent="0">
              <a:buNone/>
            </a:pPr>
            <a:r>
              <a:rPr lang="en-AU" sz="2000" b="1" dirty="0"/>
              <a:t>Lifeline:</a:t>
            </a:r>
            <a:r>
              <a:rPr lang="en-AU" sz="2000" dirty="0"/>
              <a:t>	Phone:  13 11 14 (24 hours)</a:t>
            </a:r>
          </a:p>
          <a:p>
            <a:pPr marL="0" indent="0">
              <a:buNone/>
            </a:pPr>
            <a:r>
              <a:rPr lang="en-AU" sz="2000" dirty="0"/>
              <a:t>		Web chat also available between 7pm and midnight at 				</a:t>
            </a:r>
            <a:r>
              <a:rPr lang="en-AU" sz="2000" dirty="0">
                <a:hlinkClick r:id="rId4"/>
              </a:rPr>
              <a:t>www.lifeline.org.au</a:t>
            </a:r>
            <a:r>
              <a:rPr lang="en-AU" sz="2000" dirty="0"/>
              <a:t> </a:t>
            </a:r>
          </a:p>
          <a:p>
            <a:pPr marL="0" indent="0">
              <a:buNone/>
            </a:pPr>
            <a:endParaRPr lang="en-AU" sz="2000" b="1" dirty="0"/>
          </a:p>
          <a:p>
            <a:pPr marL="0" indent="0">
              <a:buNone/>
            </a:pPr>
            <a:r>
              <a:rPr lang="en-AU" sz="2000" b="1" dirty="0"/>
              <a:t>Internal organisational welfare and support services</a:t>
            </a:r>
          </a:p>
        </p:txBody>
      </p:sp>
      <p:sp>
        <p:nvSpPr>
          <p:cNvPr id="5" name="Title 4"/>
          <p:cNvSpPr>
            <a:spLocks noGrp="1"/>
          </p:cNvSpPr>
          <p:nvPr>
            <p:ph type="title"/>
          </p:nvPr>
        </p:nvSpPr>
        <p:spPr>
          <a:xfrm>
            <a:off x="1272580" y="678519"/>
            <a:ext cx="6225499" cy="475093"/>
          </a:xfrm>
        </p:spPr>
        <p:txBody>
          <a:bodyPr>
            <a:normAutofit fontScale="90000"/>
          </a:bodyPr>
          <a:lstStyle/>
          <a:p>
            <a:r>
              <a:rPr lang="en-AU" dirty="0"/>
              <a:t>Support services available</a:t>
            </a:r>
          </a:p>
        </p:txBody>
      </p:sp>
      <p:sp>
        <p:nvSpPr>
          <p:cNvPr id="3" name="Slide Number Placeholder 2">
            <a:extLst>
              <a:ext uri="{FF2B5EF4-FFF2-40B4-BE49-F238E27FC236}">
                <a16:creationId xmlns:a16="http://schemas.microsoft.com/office/drawing/2014/main" id="{71950CD4-9D01-49DA-A2D2-FBD5E53CBA13}"/>
              </a:ext>
            </a:extLst>
          </p:cNvPr>
          <p:cNvSpPr>
            <a:spLocks noGrp="1"/>
          </p:cNvSpPr>
          <p:nvPr>
            <p:ph type="sldNum" sz="quarter" idx="12"/>
          </p:nvPr>
        </p:nvSpPr>
        <p:spPr/>
        <p:txBody>
          <a:bodyPr/>
          <a:lstStyle/>
          <a:p>
            <a:fld id="{53B327D7-FE10-1A4E-BC75-ED72A21CFBF7}" type="slidenum">
              <a:rPr lang="en-US" smtClean="0"/>
              <a:t>6</a:t>
            </a:fld>
            <a:endParaRPr lang="en-US"/>
          </a:p>
        </p:txBody>
      </p:sp>
    </p:spTree>
    <p:extLst>
      <p:ext uri="{BB962C8B-B14F-4D97-AF65-F5344CB8AC3E}">
        <p14:creationId xmlns:p14="http://schemas.microsoft.com/office/powerpoint/2010/main" val="230284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5224" y="457136"/>
            <a:ext cx="11144816" cy="686901"/>
          </a:xfrm>
        </p:spPr>
        <p:txBody>
          <a:bodyPr>
            <a:noAutofit/>
          </a:bodyPr>
          <a:lstStyle/>
          <a:p>
            <a:r>
              <a:rPr lang="en-AU" sz="2800" dirty="0"/>
              <a:t>Professor Michael Quinlan – Ten pathways to death and disaster</a:t>
            </a:r>
            <a:endParaRPr lang="en-AU" sz="2800" dirty="0">
              <a:highlight>
                <a:srgbClr val="FFFF00"/>
              </a:highlight>
            </a:endParaRPr>
          </a:p>
        </p:txBody>
      </p:sp>
      <p:grpSp>
        <p:nvGrpSpPr>
          <p:cNvPr id="2" name="Group 1">
            <a:extLst>
              <a:ext uri="{FF2B5EF4-FFF2-40B4-BE49-F238E27FC236}">
                <a16:creationId xmlns:a16="http://schemas.microsoft.com/office/drawing/2014/main" id="{89EDC923-688D-42A0-8C7B-312EFD037023}"/>
              </a:ext>
            </a:extLst>
          </p:cNvPr>
          <p:cNvGrpSpPr/>
          <p:nvPr/>
        </p:nvGrpSpPr>
        <p:grpSpPr>
          <a:xfrm>
            <a:off x="552667" y="1269260"/>
            <a:ext cx="11160208" cy="4980319"/>
            <a:chOff x="1388633" y="2085140"/>
            <a:chExt cx="9220711" cy="3872281"/>
          </a:xfrm>
        </p:grpSpPr>
        <p:sp>
          <p:nvSpPr>
            <p:cNvPr id="55" name="Freeform: Shape 54">
              <a:extLst>
                <a:ext uri="{FF2B5EF4-FFF2-40B4-BE49-F238E27FC236}">
                  <a16:creationId xmlns:a16="http://schemas.microsoft.com/office/drawing/2014/main" id="{2B7C7467-9E22-4A6B-8E57-53E2F0983FEF}"/>
                </a:ext>
              </a:extLst>
            </p:cNvPr>
            <p:cNvSpPr/>
            <p:nvPr/>
          </p:nvSpPr>
          <p:spPr>
            <a:xfrm>
              <a:off x="2969448" y="2085140"/>
              <a:ext cx="1597471" cy="1231187"/>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2</a:t>
              </a:r>
            </a:p>
            <a:p>
              <a:pPr algn="ctr" defTabSz="399970">
                <a:lnSpc>
                  <a:spcPct val="90000"/>
                </a:lnSpc>
                <a:spcBef>
                  <a:spcPct val="0"/>
                </a:spcBef>
                <a:spcAft>
                  <a:spcPct val="35000"/>
                </a:spcAft>
                <a:defRPr/>
              </a:pPr>
              <a:r>
                <a:rPr lang="en-AU" sz="1300" dirty="0">
                  <a:solidFill>
                    <a:srgbClr val="FFFFFF"/>
                  </a:solidFill>
                  <a:latin typeface="Gibson"/>
                </a:rPr>
                <a:t>Failure to heed clear warning signals</a:t>
              </a:r>
            </a:p>
          </p:txBody>
        </p:sp>
        <p:sp>
          <p:nvSpPr>
            <p:cNvPr id="59" name="Freeform: Shape 58">
              <a:extLst>
                <a:ext uri="{FF2B5EF4-FFF2-40B4-BE49-F238E27FC236}">
                  <a16:creationId xmlns:a16="http://schemas.microsoft.com/office/drawing/2014/main" id="{CC9FFA62-347A-425A-820B-2AC2B3B1CD2A}"/>
                </a:ext>
              </a:extLst>
            </p:cNvPr>
            <p:cNvSpPr/>
            <p:nvPr/>
          </p:nvSpPr>
          <p:spPr>
            <a:xfrm>
              <a:off x="4423132" y="2636232"/>
              <a:ext cx="1677364" cy="1325836"/>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3</a:t>
              </a:r>
            </a:p>
            <a:p>
              <a:pPr algn="ctr" defTabSz="399970">
                <a:lnSpc>
                  <a:spcPct val="90000"/>
                </a:lnSpc>
                <a:spcBef>
                  <a:spcPct val="0"/>
                </a:spcBef>
                <a:spcAft>
                  <a:spcPct val="35000"/>
                </a:spcAft>
                <a:defRPr/>
              </a:pPr>
              <a:r>
                <a:rPr lang="en-AU" sz="1300" dirty="0">
                  <a:solidFill>
                    <a:srgbClr val="FFFFFF"/>
                  </a:solidFill>
                  <a:latin typeface="Gibson"/>
                </a:rPr>
                <a:t>Flaws in risk assessment</a:t>
              </a:r>
            </a:p>
          </p:txBody>
        </p:sp>
        <p:sp>
          <p:nvSpPr>
            <p:cNvPr id="67" name="Freeform: Shape 66">
              <a:extLst>
                <a:ext uri="{FF2B5EF4-FFF2-40B4-BE49-F238E27FC236}">
                  <a16:creationId xmlns:a16="http://schemas.microsoft.com/office/drawing/2014/main" id="{BAEDE59D-D3D5-4411-A8C3-491CB102008A}"/>
                </a:ext>
              </a:extLst>
            </p:cNvPr>
            <p:cNvSpPr/>
            <p:nvPr/>
          </p:nvSpPr>
          <p:spPr>
            <a:xfrm>
              <a:off x="7350698" y="2601834"/>
              <a:ext cx="1735923" cy="1231187"/>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5</a:t>
              </a:r>
            </a:p>
            <a:p>
              <a:pPr algn="ctr" defTabSz="399970">
                <a:lnSpc>
                  <a:spcPct val="90000"/>
                </a:lnSpc>
                <a:spcBef>
                  <a:spcPct val="0"/>
                </a:spcBef>
                <a:spcAft>
                  <a:spcPct val="35000"/>
                </a:spcAft>
                <a:defRPr/>
              </a:pPr>
              <a:r>
                <a:rPr lang="en-AU" sz="1300" dirty="0">
                  <a:solidFill>
                    <a:srgbClr val="FFFFFF"/>
                  </a:solidFill>
                  <a:latin typeface="Gibson"/>
                </a:rPr>
                <a:t>Flaws in system auditing</a:t>
              </a:r>
            </a:p>
          </p:txBody>
        </p:sp>
        <p:sp>
          <p:nvSpPr>
            <p:cNvPr id="79" name="Freeform: Shape 78">
              <a:extLst>
                <a:ext uri="{FF2B5EF4-FFF2-40B4-BE49-F238E27FC236}">
                  <a16:creationId xmlns:a16="http://schemas.microsoft.com/office/drawing/2014/main" id="{B8A187BB-682F-408F-9709-A6756B7E100E}"/>
                </a:ext>
              </a:extLst>
            </p:cNvPr>
            <p:cNvSpPr/>
            <p:nvPr/>
          </p:nvSpPr>
          <p:spPr>
            <a:xfrm>
              <a:off x="5883548" y="4775242"/>
              <a:ext cx="1637308" cy="1182179"/>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8</a:t>
              </a:r>
            </a:p>
            <a:p>
              <a:pPr algn="ctr" defTabSz="399970">
                <a:lnSpc>
                  <a:spcPct val="90000"/>
                </a:lnSpc>
                <a:spcBef>
                  <a:spcPct val="0"/>
                </a:spcBef>
                <a:spcAft>
                  <a:spcPct val="35000"/>
                </a:spcAft>
                <a:defRPr/>
              </a:pPr>
              <a:r>
                <a:rPr lang="en-AU" sz="1300" dirty="0">
                  <a:solidFill>
                    <a:srgbClr val="FFFFFF"/>
                  </a:solidFill>
                  <a:latin typeface="Gibson"/>
                </a:rPr>
                <a:t>Worker, consultant and supervisor concerns prior to incident</a:t>
              </a:r>
            </a:p>
          </p:txBody>
        </p:sp>
        <p:sp>
          <p:nvSpPr>
            <p:cNvPr id="87" name="Freeform: Shape 86">
              <a:extLst>
                <a:ext uri="{FF2B5EF4-FFF2-40B4-BE49-F238E27FC236}">
                  <a16:creationId xmlns:a16="http://schemas.microsoft.com/office/drawing/2014/main" id="{AC4A4B95-6B12-4E4F-BB2F-9652AC3A71BD}"/>
                </a:ext>
              </a:extLst>
            </p:cNvPr>
            <p:cNvSpPr/>
            <p:nvPr/>
          </p:nvSpPr>
          <p:spPr>
            <a:xfrm>
              <a:off x="8873421" y="3288931"/>
              <a:ext cx="1735923" cy="1231187"/>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10</a:t>
              </a:r>
            </a:p>
            <a:p>
              <a:pPr algn="ctr" defTabSz="399970">
                <a:lnSpc>
                  <a:spcPct val="90000"/>
                </a:lnSpc>
                <a:spcBef>
                  <a:spcPct val="0"/>
                </a:spcBef>
                <a:spcAft>
                  <a:spcPct val="35000"/>
                </a:spcAft>
                <a:defRPr/>
              </a:pPr>
              <a:r>
                <a:rPr lang="en-AU" sz="1300" dirty="0">
                  <a:solidFill>
                    <a:srgbClr val="FFFFFF"/>
                  </a:solidFill>
                  <a:latin typeface="Gibson"/>
                </a:rPr>
                <a:t>Flaws in emergency procedures / resources</a:t>
              </a:r>
            </a:p>
          </p:txBody>
        </p:sp>
        <p:sp>
          <p:nvSpPr>
            <p:cNvPr id="91" name="Freeform: Shape 90">
              <a:extLst>
                <a:ext uri="{FF2B5EF4-FFF2-40B4-BE49-F238E27FC236}">
                  <a16:creationId xmlns:a16="http://schemas.microsoft.com/office/drawing/2014/main" id="{9ADDEB94-CABB-4D09-A43D-4614F4C1D66D}"/>
                </a:ext>
              </a:extLst>
            </p:cNvPr>
            <p:cNvSpPr/>
            <p:nvPr/>
          </p:nvSpPr>
          <p:spPr>
            <a:xfrm>
              <a:off x="1388633" y="2738104"/>
              <a:ext cx="1735923" cy="1231187"/>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1</a:t>
              </a:r>
            </a:p>
            <a:p>
              <a:pPr algn="ctr" defTabSz="399970">
                <a:lnSpc>
                  <a:spcPct val="90000"/>
                </a:lnSpc>
                <a:spcBef>
                  <a:spcPct val="0"/>
                </a:spcBef>
                <a:spcAft>
                  <a:spcPct val="35000"/>
                </a:spcAft>
                <a:defRPr/>
              </a:pPr>
              <a:r>
                <a:rPr lang="en-AU" sz="1300" dirty="0">
                  <a:solidFill>
                    <a:srgbClr val="FFFFFF"/>
                  </a:solidFill>
                  <a:latin typeface="Gibson"/>
                </a:rPr>
                <a:t>Design, engineering and maintenance flaws</a:t>
              </a:r>
            </a:p>
          </p:txBody>
        </p:sp>
        <p:sp>
          <p:nvSpPr>
            <p:cNvPr id="94" name="Freeform: Shape 93">
              <a:extLst>
                <a:ext uri="{FF2B5EF4-FFF2-40B4-BE49-F238E27FC236}">
                  <a16:creationId xmlns:a16="http://schemas.microsoft.com/office/drawing/2014/main" id="{4F3F6AF5-D498-4FC8-8765-98C777357BC8}"/>
                </a:ext>
              </a:extLst>
            </p:cNvPr>
            <p:cNvSpPr/>
            <p:nvPr/>
          </p:nvSpPr>
          <p:spPr>
            <a:xfrm>
              <a:off x="5883548" y="3261843"/>
              <a:ext cx="1735923" cy="1325835"/>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4</a:t>
              </a:r>
            </a:p>
            <a:p>
              <a:pPr algn="ctr" defTabSz="399970">
                <a:lnSpc>
                  <a:spcPct val="90000"/>
                </a:lnSpc>
                <a:spcBef>
                  <a:spcPct val="0"/>
                </a:spcBef>
                <a:spcAft>
                  <a:spcPct val="35000"/>
                </a:spcAft>
                <a:defRPr/>
              </a:pPr>
              <a:r>
                <a:rPr lang="en-AU" sz="1300" dirty="0">
                  <a:solidFill>
                    <a:srgbClr val="FFFFFF"/>
                  </a:solidFill>
                  <a:latin typeface="Gibson"/>
                </a:rPr>
                <a:t>Flaws in management systems</a:t>
              </a:r>
            </a:p>
          </p:txBody>
        </p:sp>
        <p:sp>
          <p:nvSpPr>
            <p:cNvPr id="95" name="Freeform: Shape 94">
              <a:extLst>
                <a:ext uri="{FF2B5EF4-FFF2-40B4-BE49-F238E27FC236}">
                  <a16:creationId xmlns:a16="http://schemas.microsoft.com/office/drawing/2014/main" id="{3953C45B-2860-43CB-AA4C-E21C279382F4}"/>
                </a:ext>
              </a:extLst>
            </p:cNvPr>
            <p:cNvSpPr/>
            <p:nvPr/>
          </p:nvSpPr>
          <p:spPr>
            <a:xfrm>
              <a:off x="2886408" y="3434427"/>
              <a:ext cx="1735923" cy="1231187"/>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6</a:t>
              </a:r>
            </a:p>
            <a:p>
              <a:pPr algn="ctr" defTabSz="399970">
                <a:lnSpc>
                  <a:spcPct val="90000"/>
                </a:lnSpc>
                <a:spcBef>
                  <a:spcPct val="0"/>
                </a:spcBef>
                <a:spcAft>
                  <a:spcPct val="35000"/>
                </a:spcAft>
                <a:defRPr/>
              </a:pPr>
              <a:r>
                <a:rPr lang="en-AU" sz="1300" dirty="0">
                  <a:solidFill>
                    <a:srgbClr val="FFFFFF"/>
                  </a:solidFill>
                  <a:latin typeface="Gibson"/>
                </a:rPr>
                <a:t>Economic /reward pressures compromising safety </a:t>
              </a:r>
            </a:p>
          </p:txBody>
        </p:sp>
        <p:sp>
          <p:nvSpPr>
            <p:cNvPr id="96" name="Freeform: Shape 95">
              <a:extLst>
                <a:ext uri="{FF2B5EF4-FFF2-40B4-BE49-F238E27FC236}">
                  <a16:creationId xmlns:a16="http://schemas.microsoft.com/office/drawing/2014/main" id="{540FCD17-7F2B-4333-86D7-BF9E36A70887}"/>
                </a:ext>
              </a:extLst>
            </p:cNvPr>
            <p:cNvSpPr/>
            <p:nvPr/>
          </p:nvSpPr>
          <p:spPr>
            <a:xfrm>
              <a:off x="4397890" y="4065867"/>
              <a:ext cx="1735923" cy="1231187"/>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7</a:t>
              </a:r>
            </a:p>
            <a:p>
              <a:pPr algn="ctr" defTabSz="399970">
                <a:lnSpc>
                  <a:spcPct val="90000"/>
                </a:lnSpc>
                <a:spcBef>
                  <a:spcPct val="0"/>
                </a:spcBef>
                <a:spcAft>
                  <a:spcPct val="35000"/>
                </a:spcAft>
                <a:defRPr/>
              </a:pPr>
              <a:r>
                <a:rPr lang="en-AU" sz="1300" dirty="0">
                  <a:solidFill>
                    <a:srgbClr val="FFFFFF"/>
                  </a:solidFill>
                  <a:latin typeface="Gibson"/>
                </a:rPr>
                <a:t>Failures in regulatory oversight</a:t>
              </a:r>
            </a:p>
          </p:txBody>
        </p:sp>
        <p:sp>
          <p:nvSpPr>
            <p:cNvPr id="98" name="Freeform: Shape 97">
              <a:extLst>
                <a:ext uri="{FF2B5EF4-FFF2-40B4-BE49-F238E27FC236}">
                  <a16:creationId xmlns:a16="http://schemas.microsoft.com/office/drawing/2014/main" id="{F6F6AE71-46A2-4308-A52F-6B0E7BFA2A8C}"/>
                </a:ext>
              </a:extLst>
            </p:cNvPr>
            <p:cNvSpPr/>
            <p:nvPr/>
          </p:nvSpPr>
          <p:spPr>
            <a:xfrm>
              <a:off x="7369206" y="4039259"/>
              <a:ext cx="1735923" cy="1231187"/>
            </a:xfrm>
            <a:custGeom>
              <a:avLst/>
              <a:gdLst>
                <a:gd name="connsiteX0" fmla="*/ 0 w 1339262"/>
                <a:gd name="connsiteY0" fmla="*/ 574861 h 1149722"/>
                <a:gd name="connsiteX1" fmla="*/ 287431 w 1339262"/>
                <a:gd name="connsiteY1" fmla="*/ 0 h 1149722"/>
                <a:gd name="connsiteX2" fmla="*/ 1051832 w 1339262"/>
                <a:gd name="connsiteY2" fmla="*/ 0 h 1149722"/>
                <a:gd name="connsiteX3" fmla="*/ 1339262 w 1339262"/>
                <a:gd name="connsiteY3" fmla="*/ 574861 h 1149722"/>
                <a:gd name="connsiteX4" fmla="*/ 1051832 w 1339262"/>
                <a:gd name="connsiteY4" fmla="*/ 1149722 h 1149722"/>
                <a:gd name="connsiteX5" fmla="*/ 287431 w 1339262"/>
                <a:gd name="connsiteY5" fmla="*/ 1149722 h 1149722"/>
                <a:gd name="connsiteX6" fmla="*/ 0 w 1339262"/>
                <a:gd name="connsiteY6" fmla="*/ 574861 h 114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62" h="1149722">
                  <a:moveTo>
                    <a:pt x="0" y="574861"/>
                  </a:moveTo>
                  <a:lnTo>
                    <a:pt x="287431" y="0"/>
                  </a:lnTo>
                  <a:lnTo>
                    <a:pt x="1051832" y="0"/>
                  </a:lnTo>
                  <a:lnTo>
                    <a:pt x="1339262" y="574861"/>
                  </a:lnTo>
                  <a:lnTo>
                    <a:pt x="1051832" y="1149722"/>
                  </a:lnTo>
                  <a:lnTo>
                    <a:pt x="287431" y="1149722"/>
                  </a:lnTo>
                  <a:lnTo>
                    <a:pt x="0" y="574861"/>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7367" tIns="189447" rIns="207367" bIns="189447" numCol="1" spcCol="1270" anchor="ctr" anchorCtr="0">
              <a:noAutofit/>
            </a:bodyPr>
            <a:lstStyle/>
            <a:p>
              <a:pPr algn="ctr" defTabSz="399970">
                <a:lnSpc>
                  <a:spcPct val="90000"/>
                </a:lnSpc>
                <a:spcBef>
                  <a:spcPct val="0"/>
                </a:spcBef>
                <a:spcAft>
                  <a:spcPct val="35000"/>
                </a:spcAft>
                <a:defRPr/>
              </a:pPr>
              <a:r>
                <a:rPr lang="en-AU" sz="1300" dirty="0">
                  <a:solidFill>
                    <a:srgbClr val="FFFFFF"/>
                  </a:solidFill>
                  <a:latin typeface="Gibson"/>
                </a:rPr>
                <a:t>Pathway 9</a:t>
              </a:r>
            </a:p>
            <a:p>
              <a:pPr algn="ctr" defTabSz="399970">
                <a:lnSpc>
                  <a:spcPct val="90000"/>
                </a:lnSpc>
                <a:spcBef>
                  <a:spcPct val="0"/>
                </a:spcBef>
                <a:spcAft>
                  <a:spcPct val="35000"/>
                </a:spcAft>
                <a:defRPr/>
              </a:pPr>
              <a:r>
                <a:rPr lang="en-AU" sz="1300" dirty="0">
                  <a:solidFill>
                    <a:srgbClr val="FFFFFF"/>
                  </a:solidFill>
                  <a:latin typeface="Gibson"/>
                </a:rPr>
                <a:t>Poor management / worker communication / trust</a:t>
              </a:r>
            </a:p>
          </p:txBody>
        </p:sp>
      </p:grpSp>
      <p:sp>
        <p:nvSpPr>
          <p:cNvPr id="3" name="Slide Number Placeholder 2">
            <a:extLst>
              <a:ext uri="{FF2B5EF4-FFF2-40B4-BE49-F238E27FC236}">
                <a16:creationId xmlns:a16="http://schemas.microsoft.com/office/drawing/2014/main" id="{2EEEC6B1-0545-4706-8753-F72B489B13F8}"/>
              </a:ext>
            </a:extLst>
          </p:cNvPr>
          <p:cNvSpPr>
            <a:spLocks noGrp="1"/>
          </p:cNvSpPr>
          <p:nvPr>
            <p:ph type="sldNum" sz="quarter" idx="12"/>
          </p:nvPr>
        </p:nvSpPr>
        <p:spPr/>
        <p:txBody>
          <a:bodyPr/>
          <a:lstStyle/>
          <a:p>
            <a:fld id="{53B327D7-FE10-1A4E-BC75-ED72A21CFBF7}" type="slidenum">
              <a:rPr lang="en-US" smtClean="0"/>
              <a:t>7</a:t>
            </a:fld>
            <a:endParaRPr lang="en-US"/>
          </a:p>
        </p:txBody>
      </p:sp>
    </p:spTree>
    <p:extLst>
      <p:ext uri="{BB962C8B-B14F-4D97-AF65-F5344CB8AC3E}">
        <p14:creationId xmlns:p14="http://schemas.microsoft.com/office/powerpoint/2010/main" val="88615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BD5D43C-3321-42F6-A0D6-E222DFAF966B}"/>
              </a:ext>
            </a:extLst>
          </p:cNvPr>
          <p:cNvSpPr>
            <a:spLocks noGrp="1"/>
          </p:cNvSpPr>
          <p:nvPr>
            <p:ph type="title"/>
          </p:nvPr>
        </p:nvSpPr>
        <p:spPr>
          <a:xfrm>
            <a:off x="1056061" y="659247"/>
            <a:ext cx="10367150" cy="466031"/>
          </a:xfrm>
        </p:spPr>
        <p:txBody>
          <a:bodyPr>
            <a:normAutofit fontScale="90000"/>
          </a:bodyPr>
          <a:lstStyle/>
          <a:p>
            <a:r>
              <a:rPr lang="en-AU" dirty="0"/>
              <a:t>Case study: Aberfan, UK </a:t>
            </a:r>
          </a:p>
        </p:txBody>
      </p:sp>
      <p:sp>
        <p:nvSpPr>
          <p:cNvPr id="7" name="TextBox 6">
            <a:extLst>
              <a:ext uri="{FF2B5EF4-FFF2-40B4-BE49-F238E27FC236}">
                <a16:creationId xmlns:a16="http://schemas.microsoft.com/office/drawing/2014/main" id="{8F03B42F-4FF6-40B1-898A-17B4C74655B6}"/>
              </a:ext>
            </a:extLst>
          </p:cNvPr>
          <p:cNvSpPr txBox="1"/>
          <p:nvPr/>
        </p:nvSpPr>
        <p:spPr>
          <a:xfrm>
            <a:off x="1161086" y="5222768"/>
            <a:ext cx="3007960" cy="369332"/>
          </a:xfrm>
          <a:prstGeom prst="rect">
            <a:avLst/>
          </a:prstGeom>
          <a:noFill/>
        </p:spPr>
        <p:txBody>
          <a:bodyPr wrap="square" rtlCol="0">
            <a:spAutoFit/>
          </a:bodyPr>
          <a:lstStyle/>
          <a:p>
            <a:r>
              <a:rPr lang="en-AU" b="1" dirty="0">
                <a:solidFill>
                  <a:srgbClr val="FF0000"/>
                </a:solidFill>
              </a:rPr>
              <a:t>Fatalities: 144 (116 children)</a:t>
            </a:r>
          </a:p>
        </p:txBody>
      </p:sp>
      <p:sp>
        <p:nvSpPr>
          <p:cNvPr id="8" name="TextBox 7">
            <a:extLst>
              <a:ext uri="{FF2B5EF4-FFF2-40B4-BE49-F238E27FC236}">
                <a16:creationId xmlns:a16="http://schemas.microsoft.com/office/drawing/2014/main" id="{7A614B6B-828B-4EFE-B184-77EEADC805DF}"/>
              </a:ext>
            </a:extLst>
          </p:cNvPr>
          <p:cNvSpPr txBox="1"/>
          <p:nvPr/>
        </p:nvSpPr>
        <p:spPr>
          <a:xfrm>
            <a:off x="5300420" y="5262010"/>
            <a:ext cx="2882636" cy="415402"/>
          </a:xfrm>
          <a:prstGeom prst="rect">
            <a:avLst/>
          </a:prstGeom>
          <a:noFill/>
        </p:spPr>
        <p:txBody>
          <a:bodyPr wrap="square" rtlCol="0">
            <a:spAutoFit/>
          </a:bodyPr>
          <a:lstStyle/>
          <a:p>
            <a:pPr algn="r"/>
            <a:r>
              <a:rPr lang="en-AU" sz="2000" dirty="0"/>
              <a:t>Time  2:35</a:t>
            </a:r>
          </a:p>
        </p:txBody>
      </p:sp>
      <p:pic>
        <p:nvPicPr>
          <p:cNvPr id="2" name="Online Media 1">
            <a:hlinkClick r:id="" action="ppaction://media"/>
            <a:extLst>
              <a:ext uri="{FF2B5EF4-FFF2-40B4-BE49-F238E27FC236}">
                <a16:creationId xmlns:a16="http://schemas.microsoft.com/office/drawing/2014/main" id="{87E257C2-D590-4A2E-8471-680ECB60D147}"/>
              </a:ext>
            </a:extLst>
          </p:cNvPr>
          <p:cNvPicPr>
            <a:picLocks noRot="1" noChangeAspect="1"/>
          </p:cNvPicPr>
          <p:nvPr>
            <a:videoFile r:link="rId1"/>
          </p:nvPr>
        </p:nvPicPr>
        <p:blipFill>
          <a:blip r:embed="rId4"/>
          <a:stretch>
            <a:fillRect/>
          </a:stretch>
        </p:blipFill>
        <p:spPr>
          <a:xfrm>
            <a:off x="1175289" y="1242580"/>
            <a:ext cx="6930277" cy="3898281"/>
          </a:xfrm>
          <a:prstGeom prst="rect">
            <a:avLst/>
          </a:prstGeom>
        </p:spPr>
      </p:pic>
      <p:sp>
        <p:nvSpPr>
          <p:cNvPr id="3" name="Slide Number Placeholder 2">
            <a:extLst>
              <a:ext uri="{FF2B5EF4-FFF2-40B4-BE49-F238E27FC236}">
                <a16:creationId xmlns:a16="http://schemas.microsoft.com/office/drawing/2014/main" id="{048D3A0F-ACFA-468E-A126-8D55BE22534D}"/>
              </a:ext>
            </a:extLst>
          </p:cNvPr>
          <p:cNvSpPr>
            <a:spLocks noGrp="1"/>
          </p:cNvSpPr>
          <p:nvPr>
            <p:ph type="sldNum" sz="quarter" idx="12"/>
          </p:nvPr>
        </p:nvSpPr>
        <p:spPr/>
        <p:txBody>
          <a:bodyPr/>
          <a:lstStyle/>
          <a:p>
            <a:fld id="{53B327D7-FE10-1A4E-BC75-ED72A21CFBF7}" type="slidenum">
              <a:rPr lang="en-US" smtClean="0"/>
              <a:t>8</a:t>
            </a:fld>
            <a:endParaRPr lang="en-US"/>
          </a:p>
        </p:txBody>
      </p:sp>
    </p:spTree>
    <p:extLst>
      <p:ext uri="{BB962C8B-B14F-4D97-AF65-F5344CB8AC3E}">
        <p14:creationId xmlns:p14="http://schemas.microsoft.com/office/powerpoint/2010/main" val="99416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3AA546-8163-4838-AF03-E0E20016A817}"/>
              </a:ext>
            </a:extLst>
          </p:cNvPr>
          <p:cNvPicPr>
            <a:picLocks noChangeAspect="1"/>
          </p:cNvPicPr>
          <p:nvPr/>
        </p:nvPicPr>
        <p:blipFill>
          <a:blip r:embed="rId3"/>
          <a:stretch>
            <a:fillRect/>
          </a:stretch>
        </p:blipFill>
        <p:spPr>
          <a:xfrm>
            <a:off x="7208365" y="1025554"/>
            <a:ext cx="4476710" cy="3519096"/>
          </a:xfrm>
          <a:prstGeom prst="rect">
            <a:avLst/>
          </a:prstGeom>
          <a:ln>
            <a:solidFill>
              <a:schemeClr val="tx2"/>
            </a:solidFill>
          </a:ln>
        </p:spPr>
      </p:pic>
      <p:sp>
        <p:nvSpPr>
          <p:cNvPr id="6" name="Content Placeholder 2">
            <a:extLst>
              <a:ext uri="{FF2B5EF4-FFF2-40B4-BE49-F238E27FC236}">
                <a16:creationId xmlns:a16="http://schemas.microsoft.com/office/drawing/2014/main" id="{CE4ED5CE-197F-452E-AAAC-236674CF2912}"/>
              </a:ext>
            </a:extLst>
          </p:cNvPr>
          <p:cNvSpPr txBox="1">
            <a:spLocks/>
          </p:cNvSpPr>
          <p:nvPr/>
        </p:nvSpPr>
        <p:spPr>
          <a:xfrm>
            <a:off x="950675" y="998759"/>
            <a:ext cx="5729094" cy="5231142"/>
          </a:xfrm>
          <a:prstGeom prst="rect">
            <a:avLst/>
          </a:prstGeom>
        </p:spPr>
        <p:txBody>
          <a:bodyPr vert="horz" lIns="0" tIns="0" rIns="0" bIns="0" rtlCol="0">
            <a:normAutofit fontScale="70000" lnSpcReduction="20000"/>
          </a:bodyPr>
          <a:lstStyle>
            <a:lvl1pPr marL="213543" indent="-213543" algn="l" defTabSz="1088502" rtl="0" eaLnBrk="1" latinLnBrk="0" hangingPunct="1">
              <a:spcBef>
                <a:spcPts val="714"/>
              </a:spcBef>
              <a:spcAft>
                <a:spcPts val="714"/>
              </a:spcAft>
              <a:buClr>
                <a:srgbClr val="4B4B4B"/>
              </a:buClr>
              <a:buFont typeface="Arial" pitchFamily="34" charset="0"/>
              <a:buChar char="•"/>
              <a:defRPr lang="en-US" sz="1800" kern="1200" dirty="0" smtClean="0">
                <a:solidFill>
                  <a:srgbClr val="4B4B4B"/>
                </a:solidFill>
                <a:latin typeface="+mn-lt"/>
                <a:ea typeface="+mn-ea"/>
                <a:cs typeface="+mn-cs"/>
              </a:defRPr>
            </a:lvl1pPr>
            <a:lvl2pPr marL="427086" indent="-213543" algn="l" defTabSz="1088502" rtl="0" eaLnBrk="1" latinLnBrk="0" hangingPunct="1">
              <a:spcBef>
                <a:spcPts val="0"/>
              </a:spcBef>
              <a:spcAft>
                <a:spcPts val="357"/>
              </a:spcAft>
              <a:buClr>
                <a:srgbClr val="4B4B4B"/>
              </a:buClr>
              <a:buSzPct val="75000"/>
              <a:buFont typeface="Courier New" pitchFamily="49" charset="0"/>
              <a:buChar char="o"/>
              <a:defRPr lang="en-US" sz="1800" kern="1200" dirty="0" smtClean="0">
                <a:solidFill>
                  <a:srgbClr val="4B4B4B"/>
                </a:solidFill>
                <a:latin typeface="+mn-lt"/>
                <a:ea typeface="+mn-ea"/>
                <a:cs typeface="+mn-cs"/>
              </a:defRPr>
            </a:lvl2pPr>
            <a:lvl3pPr marL="642518" indent="-213543" algn="l" defTabSz="1088502" rtl="0" eaLnBrk="1" latinLnBrk="0" hangingPunct="1">
              <a:spcBef>
                <a:spcPts val="0"/>
              </a:spcBef>
              <a:spcAft>
                <a:spcPts val="357"/>
              </a:spcAft>
              <a:buClr>
                <a:srgbClr val="4B4B4B"/>
              </a:buClr>
              <a:buFont typeface="Calibri" pitchFamily="34" charset="0"/>
              <a:buChar char="–"/>
              <a:defRPr lang="en-US" sz="1800" kern="1200" dirty="0" smtClean="0">
                <a:solidFill>
                  <a:srgbClr val="4B4B4B"/>
                </a:solidFill>
                <a:latin typeface="+mn-lt"/>
                <a:ea typeface="+mn-ea"/>
                <a:cs typeface="+mn-cs"/>
              </a:defRPr>
            </a:lvl3pPr>
            <a:lvl4pPr marL="3780" indent="0" algn="l" defTabSz="1088502" rtl="0" eaLnBrk="1" latinLnBrk="0" hangingPunct="1">
              <a:spcBef>
                <a:spcPts val="1071"/>
              </a:spcBef>
              <a:spcAft>
                <a:spcPts val="1071"/>
              </a:spcAft>
              <a:buClr>
                <a:srgbClr val="4B4B4B"/>
              </a:buClr>
              <a:buFont typeface="Arial" panose="020B0604020202020204" pitchFamily="34" charset="0"/>
              <a:buNone/>
              <a:defRPr sz="2000" b="1" i="1" kern="1200" baseline="0">
                <a:solidFill>
                  <a:schemeClr val="accent1"/>
                </a:solidFill>
                <a:latin typeface="+mn-lt"/>
                <a:ea typeface="+mn-ea"/>
                <a:cs typeface="+mn-cs"/>
              </a:defRPr>
            </a:lvl4pPr>
            <a:lvl5pPr marL="1062045" indent="-211653" algn="l" defTabSz="1088502" rtl="0" eaLnBrk="1" latinLnBrk="0" hangingPunct="1">
              <a:spcBef>
                <a:spcPts val="0"/>
              </a:spcBef>
              <a:spcAft>
                <a:spcPts val="357"/>
              </a:spcAft>
              <a:buClr>
                <a:srgbClr val="4B4B4B"/>
              </a:buClr>
              <a:buFont typeface="Courier New" panose="02070309020205020404" pitchFamily="49" charset="0"/>
              <a:buChar char="o"/>
              <a:defRPr sz="2500" kern="1200" baseline="0">
                <a:solidFill>
                  <a:srgbClr val="4B4B4B"/>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lnSpc>
                <a:spcPct val="170000"/>
              </a:lnSpc>
              <a:buNone/>
            </a:pPr>
            <a:r>
              <a:rPr lang="en-AU" sz="2599" dirty="0"/>
              <a:t>21 October 1966 	</a:t>
            </a:r>
          </a:p>
          <a:p>
            <a:pPr marL="0" indent="0">
              <a:buNone/>
            </a:pPr>
            <a:r>
              <a:rPr lang="en-AU" sz="2599" dirty="0"/>
              <a:t>Principal Hazard – (</a:t>
            </a:r>
            <a:r>
              <a:rPr lang="en-AU" sz="2599" dirty="0" err="1"/>
              <a:t>i</a:t>
            </a:r>
            <a:r>
              <a:rPr lang="en-AU" sz="2599" dirty="0"/>
              <a:t>) Ground or strata collapse</a:t>
            </a:r>
          </a:p>
          <a:p>
            <a:pPr marL="0" indent="0">
              <a:buNone/>
            </a:pPr>
            <a:r>
              <a:rPr lang="en-AU" sz="2599" b="1" dirty="0"/>
              <a:t>Pattern of failure:</a:t>
            </a:r>
          </a:p>
          <a:p>
            <a:pPr marL="342831" indent="-342831">
              <a:buFont typeface="Arial" pitchFamily="34" charset="0"/>
              <a:buAutoNum type="arabicPeriod"/>
            </a:pPr>
            <a:r>
              <a:rPr lang="en-AU" sz="2599" b="1" dirty="0"/>
              <a:t>Design engineering and maintenance flaws</a:t>
            </a:r>
          </a:p>
          <a:p>
            <a:pPr marL="0" indent="0">
              <a:buNone/>
            </a:pPr>
            <a:r>
              <a:rPr lang="en-AU" sz="2599" dirty="0"/>
              <a:t>Failure to recognise debris pits as structures requiring maintenance.</a:t>
            </a:r>
          </a:p>
          <a:p>
            <a:pPr marL="0" indent="0">
              <a:buNone/>
            </a:pPr>
            <a:r>
              <a:rPr lang="en-AU" sz="2599" b="1" dirty="0"/>
              <a:t>2</a:t>
            </a:r>
            <a:r>
              <a:rPr lang="en-AU" sz="2599" dirty="0"/>
              <a:t> . </a:t>
            </a:r>
            <a:r>
              <a:rPr lang="en-AU" sz="2599" b="1" dirty="0"/>
              <a:t>Failure to heed clear warning signals</a:t>
            </a:r>
          </a:p>
          <a:p>
            <a:pPr marL="0" indent="0" defTabSz="1074523">
              <a:buNone/>
              <a:tabLst>
                <a:tab pos="539642" algn="l"/>
              </a:tabLst>
            </a:pPr>
            <a:r>
              <a:rPr lang="en-AU" sz="2599" dirty="0"/>
              <a:t>Previous debris slides occurred at Aberfan in 1944 and 1965.</a:t>
            </a:r>
          </a:p>
          <a:p>
            <a:pPr marL="0" indent="0" defTabSz="1074523">
              <a:buNone/>
              <a:tabLst>
                <a:tab pos="539642" algn="l"/>
              </a:tabLst>
            </a:pPr>
            <a:r>
              <a:rPr lang="en-AU" sz="2599" dirty="0"/>
              <a:t>Rainfall in 3 weeks prior resembled 1944 experience.</a:t>
            </a:r>
          </a:p>
          <a:p>
            <a:pPr marL="0" indent="0" defTabSz="1074523">
              <a:buNone/>
              <a:tabLst>
                <a:tab pos="539642" algn="l"/>
              </a:tabLst>
            </a:pPr>
            <a:r>
              <a:rPr lang="en-AU" sz="2599" dirty="0"/>
              <a:t>Slippage occurred day prior and day of the incident which should have triggered early warning system.</a:t>
            </a:r>
          </a:p>
          <a:p>
            <a:pPr marL="342831" indent="-342831">
              <a:buFont typeface="Arial" pitchFamily="34" charset="0"/>
              <a:buAutoNum type="arabicPeriod" startAt="3"/>
            </a:pPr>
            <a:r>
              <a:rPr lang="en-AU" sz="2599" b="1" dirty="0"/>
              <a:t>Flaws in risk assessment</a:t>
            </a:r>
          </a:p>
          <a:p>
            <a:pPr marL="0" indent="0" defTabSz="539642">
              <a:buNone/>
            </a:pPr>
            <a:r>
              <a:rPr lang="en-AU" sz="2599" dirty="0"/>
              <a:t>Little or no risk management around debris tip management.</a:t>
            </a:r>
          </a:p>
        </p:txBody>
      </p:sp>
      <p:sp>
        <p:nvSpPr>
          <p:cNvPr id="7" name="TextBox 6">
            <a:extLst>
              <a:ext uri="{FF2B5EF4-FFF2-40B4-BE49-F238E27FC236}">
                <a16:creationId xmlns:a16="http://schemas.microsoft.com/office/drawing/2014/main" id="{8F03B42F-4FF6-40B1-898A-17B4C74655B6}"/>
              </a:ext>
            </a:extLst>
          </p:cNvPr>
          <p:cNvSpPr txBox="1"/>
          <p:nvPr/>
        </p:nvSpPr>
        <p:spPr>
          <a:xfrm>
            <a:off x="7111876" y="4606653"/>
            <a:ext cx="4408793" cy="369247"/>
          </a:xfrm>
          <a:prstGeom prst="rect">
            <a:avLst/>
          </a:prstGeom>
          <a:noFill/>
        </p:spPr>
        <p:txBody>
          <a:bodyPr wrap="square" rtlCol="0">
            <a:spAutoFit/>
          </a:bodyPr>
          <a:lstStyle/>
          <a:p>
            <a:r>
              <a:rPr lang="en-AU" b="1" dirty="0">
                <a:solidFill>
                  <a:srgbClr val="FF0000"/>
                </a:solidFill>
              </a:rPr>
              <a:t>Fatalities: 144 (116 children)</a:t>
            </a:r>
          </a:p>
        </p:txBody>
      </p:sp>
      <p:sp>
        <p:nvSpPr>
          <p:cNvPr id="8" name="Title 10">
            <a:extLst>
              <a:ext uri="{FF2B5EF4-FFF2-40B4-BE49-F238E27FC236}">
                <a16:creationId xmlns:a16="http://schemas.microsoft.com/office/drawing/2014/main" id="{83A55497-0246-464C-8E03-0517F536F64D}"/>
              </a:ext>
            </a:extLst>
          </p:cNvPr>
          <p:cNvSpPr>
            <a:spLocks noGrp="1"/>
          </p:cNvSpPr>
          <p:nvPr>
            <p:ph type="title"/>
          </p:nvPr>
        </p:nvSpPr>
        <p:spPr>
          <a:xfrm>
            <a:off x="768762" y="532728"/>
            <a:ext cx="10367150" cy="466031"/>
          </a:xfrm>
        </p:spPr>
        <p:txBody>
          <a:bodyPr>
            <a:normAutofit fontScale="90000"/>
          </a:bodyPr>
          <a:lstStyle/>
          <a:p>
            <a:r>
              <a:rPr lang="en-AU" dirty="0"/>
              <a:t>Case study: Aberfan, UK </a:t>
            </a:r>
          </a:p>
        </p:txBody>
      </p:sp>
      <p:sp>
        <p:nvSpPr>
          <p:cNvPr id="2" name="Slide Number Placeholder 1">
            <a:extLst>
              <a:ext uri="{FF2B5EF4-FFF2-40B4-BE49-F238E27FC236}">
                <a16:creationId xmlns:a16="http://schemas.microsoft.com/office/drawing/2014/main" id="{76FD083B-9251-4990-B11E-AC3A843A90D6}"/>
              </a:ext>
            </a:extLst>
          </p:cNvPr>
          <p:cNvSpPr>
            <a:spLocks noGrp="1"/>
          </p:cNvSpPr>
          <p:nvPr>
            <p:ph type="sldNum" sz="quarter" idx="12"/>
          </p:nvPr>
        </p:nvSpPr>
        <p:spPr/>
        <p:txBody>
          <a:bodyPr/>
          <a:lstStyle/>
          <a:p>
            <a:fld id="{53B327D7-FE10-1A4E-BC75-ED72A21CFBF7}" type="slidenum">
              <a:rPr lang="en-US" smtClean="0"/>
              <a:t>9</a:t>
            </a:fld>
            <a:endParaRPr lang="en-US"/>
          </a:p>
        </p:txBody>
      </p:sp>
    </p:spTree>
    <p:extLst>
      <p:ext uri="{BB962C8B-B14F-4D97-AF65-F5344CB8AC3E}">
        <p14:creationId xmlns:p14="http://schemas.microsoft.com/office/powerpoint/2010/main" val="144583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ue design 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design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design 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design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3705</TotalTime>
  <Words>5723</Words>
  <Application>Microsoft Office PowerPoint</Application>
  <PresentationFormat>Widescreen</PresentationFormat>
  <Paragraphs>1127</Paragraphs>
  <Slides>43</Slides>
  <Notes>43</Notes>
  <HiddenSlides>0</HiddenSlides>
  <MMClips>4</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43</vt:i4>
      </vt:variant>
    </vt:vector>
  </HeadingPairs>
  <TitlesOfParts>
    <vt:vector size="52" baseType="lpstr">
      <vt:lpstr>Arial</vt:lpstr>
      <vt:lpstr>Calibri</vt:lpstr>
      <vt:lpstr>Courier New</vt:lpstr>
      <vt:lpstr>Gibson</vt:lpstr>
      <vt:lpstr>Times New Roman</vt:lpstr>
      <vt:lpstr>Blue design titles</vt:lpstr>
      <vt:lpstr>Blue design content</vt:lpstr>
      <vt:lpstr>White design titles</vt:lpstr>
      <vt:lpstr>White design content</vt:lpstr>
      <vt:lpstr>PowerPoint Presentation</vt:lpstr>
      <vt:lpstr>Learning outcomes</vt:lpstr>
      <vt:lpstr>NSW mining disasters</vt:lpstr>
      <vt:lpstr>NSW mining disasters</vt:lpstr>
      <vt:lpstr> 16 work-related fatalities in NSW (1 July 2010 – 30 June 2019)</vt:lpstr>
      <vt:lpstr>Support services available</vt:lpstr>
      <vt:lpstr>Professor Michael Quinlan – Ten pathways to death and disaster</vt:lpstr>
      <vt:lpstr>Case study: Aberfan, UK </vt:lpstr>
      <vt:lpstr>Case study: Aberfan, UK </vt:lpstr>
      <vt:lpstr>   </vt:lpstr>
      <vt:lpstr>Case study: Aberfan, UK</vt:lpstr>
      <vt:lpstr>Case study: Aberfan, UK</vt:lpstr>
      <vt:lpstr>Principal hazards in mining environments</vt:lpstr>
      <vt:lpstr>Discussion activity #1 Identifying principal hazards</vt:lpstr>
      <vt:lpstr>Case study reviews</vt:lpstr>
      <vt:lpstr>Discussion activity #2   Learning the lessons</vt:lpstr>
      <vt:lpstr>Case study: Ravensworth Mine, Hunter Valley, NSW</vt:lpstr>
      <vt:lpstr>Case study: Cudal Limestone Quarry, Cudal, NSW</vt:lpstr>
      <vt:lpstr>Case study: Moolarben Coal Operations, Ulan, NSW</vt:lpstr>
      <vt:lpstr>PowerPoint Presentation</vt:lpstr>
      <vt:lpstr>PowerPoint Presentation</vt:lpstr>
      <vt:lpstr> Case study: Pike River, New Zealand</vt:lpstr>
      <vt:lpstr> Case study: Pike River, New Zealand</vt:lpstr>
      <vt:lpstr>PowerPoint Presentation</vt:lpstr>
      <vt:lpstr>PowerPoint Presentation</vt:lpstr>
      <vt:lpstr>PowerPoint Presentation</vt:lpstr>
      <vt:lpstr>PowerPoint Presentation</vt:lpstr>
      <vt:lpstr>PowerPoint Presentation</vt:lpstr>
      <vt:lpstr>PowerPoint Presentation</vt:lpstr>
      <vt:lpstr>Discussion Activity #3 Implementing the Lessons</vt:lpstr>
      <vt:lpstr>Case study: Northparkes Mine, Parkes, NSW</vt:lpstr>
      <vt:lpstr>Case study: Northparkes Mine, Parkes, NSW</vt:lpstr>
      <vt:lpstr>Case study: Northparkes Mine, Parkes, NSW</vt:lpstr>
      <vt:lpstr> Case study: Gretley, Hunter Valley, NSW</vt:lpstr>
      <vt:lpstr>Case study: Cadia East Mine, Orange, NSW</vt:lpstr>
      <vt:lpstr>Case study: Cadia East Mine, Orange, NSW</vt:lpstr>
      <vt:lpstr>Pathways to success</vt:lpstr>
      <vt:lpstr>Next steps</vt:lpstr>
      <vt:lpstr> Acknowledging the 17 people who died in work-related accidents in the NSW  resources industry (1 July 2008 – 30 June 2018)</vt:lpstr>
      <vt:lpstr>Support services available</vt:lpstr>
      <vt:lpstr>Acknowledgements</vt:lpstr>
      <vt:lpstr>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Abbey Lindgren</dc:creator>
  <cp:lastModifiedBy>Joanne Nunn</cp:lastModifiedBy>
  <cp:revision>90</cp:revision>
  <dcterms:created xsi:type="dcterms:W3CDTF">2019-03-26T03:10:43Z</dcterms:created>
  <dcterms:modified xsi:type="dcterms:W3CDTF">2020-09-22T06:46:14Z</dcterms:modified>
</cp:coreProperties>
</file>