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286" r:id="rId5"/>
    <p:sldId id="627" r:id="rId6"/>
    <p:sldId id="287" r:id="rId7"/>
    <p:sldId id="604" r:id="rId8"/>
    <p:sldId id="605" r:id="rId9"/>
    <p:sldId id="606" r:id="rId10"/>
    <p:sldId id="607" r:id="rId11"/>
    <p:sldId id="609" r:id="rId12"/>
    <p:sldId id="625" r:id="rId13"/>
    <p:sldId id="621" r:id="rId14"/>
    <p:sldId id="622" r:id="rId15"/>
    <p:sldId id="613" r:id="rId16"/>
    <p:sldId id="612" r:id="rId17"/>
    <p:sldId id="624" r:id="rId18"/>
    <p:sldId id="610" r:id="rId19"/>
    <p:sldId id="626" r:id="rId20"/>
    <p:sldId id="623" r:id="rId21"/>
  </p:sldIdLst>
  <p:sldSz cx="12192000" cy="6858000"/>
  <p:notesSz cx="6797675" cy="9926638"/>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Helpful Tips" id="{6800DA51-CA2D-4DA2-9CB1-68D2792843EE}">
          <p14:sldIdLst/>
        </p14:section>
        <p14:section name="Covers" id="{925CA5DD-65D3-41C6-9065-5985F33EEC7B}">
          <p14:sldIdLst>
            <p14:sldId id="286"/>
          </p14:sldIdLst>
        </p14:section>
        <p14:section name="Main Section" id="{36721FBF-9204-4FD9-89B5-227B5D963680}">
          <p14:sldIdLst>
            <p14:sldId id="627"/>
            <p14:sldId id="287"/>
            <p14:sldId id="604"/>
            <p14:sldId id="605"/>
            <p14:sldId id="606"/>
            <p14:sldId id="607"/>
            <p14:sldId id="609"/>
            <p14:sldId id="625"/>
            <p14:sldId id="621"/>
            <p14:sldId id="622"/>
            <p14:sldId id="613"/>
            <p14:sldId id="612"/>
            <p14:sldId id="624"/>
            <p14:sldId id="610"/>
            <p14:sldId id="626"/>
            <p14:sldId id="6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30019"/>
    <a:srgbClr val="F6ACB6"/>
    <a:srgbClr val="F3E2E6"/>
    <a:srgbClr val="441170"/>
    <a:srgbClr val="EBEBEB"/>
    <a:srgbClr val="CBEDFD"/>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194" y="79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Mine%20Safety\Compliance%20Priority%20Project\Lifting%20Cranage\231210dat1%20Haul%20Truck%20Lifting%20Incident%20Data%20G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t>Haul Truck Lifting and Cranage Incidents during maintenance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4.1255091982280494E-2"/>
          <c:y val="0.1599543872482424"/>
          <c:w val="0.93114131661144162"/>
          <c:h val="0.54546720587438258"/>
        </c:manualLayout>
      </c:layout>
      <c:barChart>
        <c:barDir val="col"/>
        <c:grouping val="clustered"/>
        <c:varyColors val="0"/>
        <c:ser>
          <c:idx val="0"/>
          <c:order val="0"/>
          <c:tx>
            <c:strRef>
              <c:f>Sheet1!$B$4</c:f>
              <c:strCache>
                <c:ptCount val="1"/>
                <c:pt idx="0">
                  <c:v>Incident</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Sheet1!$A$5:$A$12</c:f>
              <c:numCache>
                <c:formatCode>mmm\-yy</c:formatCode>
                <c:ptCount val="8"/>
                <c:pt idx="0">
                  <c:v>44562</c:v>
                </c:pt>
                <c:pt idx="1">
                  <c:v>44866</c:v>
                </c:pt>
                <c:pt idx="2">
                  <c:v>44866</c:v>
                </c:pt>
                <c:pt idx="3">
                  <c:v>44986</c:v>
                </c:pt>
                <c:pt idx="4">
                  <c:v>45078</c:v>
                </c:pt>
                <c:pt idx="5">
                  <c:v>45170</c:v>
                </c:pt>
                <c:pt idx="6">
                  <c:v>45231</c:v>
                </c:pt>
                <c:pt idx="7">
                  <c:v>45261</c:v>
                </c:pt>
              </c:numCache>
            </c:numRef>
          </c:cat>
          <c:val>
            <c:numRef>
              <c:f>Sheet1!$B$5:$B$12</c:f>
              <c:numCache>
                <c:formatCode>General</c:formatCode>
                <c:ptCount val="8"/>
                <c:pt idx="0">
                  <c:v>1</c:v>
                </c:pt>
                <c:pt idx="1">
                  <c:v>1</c:v>
                </c:pt>
                <c:pt idx="2">
                  <c:v>2</c:v>
                </c:pt>
                <c:pt idx="3">
                  <c:v>1</c:v>
                </c:pt>
                <c:pt idx="4">
                  <c:v>1</c:v>
                </c:pt>
                <c:pt idx="5">
                  <c:v>1</c:v>
                </c:pt>
                <c:pt idx="6">
                  <c:v>1</c:v>
                </c:pt>
                <c:pt idx="7">
                  <c:v>1</c:v>
                </c:pt>
              </c:numCache>
            </c:numRef>
          </c:val>
          <c:extLst>
            <c:ext xmlns:c16="http://schemas.microsoft.com/office/drawing/2014/chart" uri="{C3380CC4-5D6E-409C-BE32-E72D297353CC}">
              <c16:uniqueId val="{00000000-E403-44A2-B77D-B4EB5F42B02D}"/>
            </c:ext>
          </c:extLst>
        </c:ser>
        <c:dLbls>
          <c:showLegendKey val="0"/>
          <c:showVal val="0"/>
          <c:showCatName val="0"/>
          <c:showSerName val="0"/>
          <c:showPercent val="0"/>
          <c:showBubbleSize val="0"/>
        </c:dLbls>
        <c:gapWidth val="100"/>
        <c:overlap val="-24"/>
        <c:axId val="823588232"/>
        <c:axId val="823584992"/>
      </c:barChart>
      <c:dateAx>
        <c:axId val="8235882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823584992"/>
        <c:crosses val="autoZero"/>
        <c:auto val="1"/>
        <c:lblOffset val="100"/>
        <c:baseTimeUnit val="days"/>
      </c:dateAx>
      <c:valAx>
        <c:axId val="823584992"/>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82358823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0BF4B7B-ADA4-42BE-A113-1D67CA67812F}" type="datetimeFigureOut">
              <a:rPr lang="en-AU" smtClean="0"/>
              <a:t>14/12/2023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C6F825C-382E-4C1A-82AB-BCE4AFD21ABE}" type="datetimeFigureOut">
              <a:rPr lang="en-AU" smtClean="0"/>
              <a:t>14/12/2023</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Notes:</a:t>
            </a:r>
          </a:p>
          <a:p>
            <a:pPr marL="171450" indent="-171450">
              <a:buFont typeface="Arial" panose="020B0604020202020204" pitchFamily="34" charset="0"/>
              <a:buChar char="•"/>
            </a:pPr>
            <a:r>
              <a:rPr lang="en-AU"/>
              <a:t>3 x workers in close proximity</a:t>
            </a:r>
          </a:p>
          <a:p>
            <a:pPr marL="171450" indent="-171450">
              <a:buFont typeface="Arial" panose="020B0604020202020204" pitchFamily="34" charset="0"/>
              <a:buChar char="•"/>
            </a:pPr>
            <a:r>
              <a:rPr lang="en-AU"/>
              <a:t>No lifting jig being used, only a single jack stand not secured to hub</a:t>
            </a:r>
          </a:p>
          <a:p>
            <a:pPr marL="171450" indent="-171450">
              <a:buFont typeface="Arial" panose="020B0604020202020204" pitchFamily="34" charset="0"/>
              <a:buChar char="•"/>
            </a:pPr>
            <a:r>
              <a:rPr lang="en-AU"/>
              <a:t>Whilst hub is attached to truck it is not a suspended load</a:t>
            </a:r>
            <a:endParaRPr lang="en-AU">
              <a:cs typeface="Calibri"/>
            </a:endParaRPr>
          </a:p>
          <a:p>
            <a:pPr marL="171450" indent="-171450">
              <a:buFont typeface="Arial" panose="020B0604020202020204" pitchFamily="34" charset="0"/>
              <a:buChar char="•"/>
            </a:pPr>
            <a:r>
              <a:rPr lang="en-AU"/>
              <a:t>Removing taper bolts to detach the hub</a:t>
            </a:r>
            <a:endParaRPr lang="en-AU">
              <a:cs typeface="Calibri"/>
            </a:endParaRPr>
          </a:p>
          <a:p>
            <a:pPr marL="171450" indent="-171450">
              <a:buFont typeface="Arial" panose="020B0604020202020204" pitchFamily="34" charset="0"/>
              <a:buChar char="•"/>
            </a:pPr>
            <a:r>
              <a:rPr lang="en-AU"/>
              <a:t>Workers not assessing that the hub will become a suspended load</a:t>
            </a:r>
          </a:p>
        </p:txBody>
      </p:sp>
      <p:sp>
        <p:nvSpPr>
          <p:cNvPr id="4" name="Slide Number Placeholder 3"/>
          <p:cNvSpPr>
            <a:spLocks noGrp="1"/>
          </p:cNvSpPr>
          <p:nvPr>
            <p:ph type="sldNum" sz="quarter" idx="5"/>
          </p:nvPr>
        </p:nvSpPr>
        <p:spPr/>
        <p:txBody>
          <a:bodyPr/>
          <a:lstStyle/>
          <a:p>
            <a:fld id="{5F375F01-E654-47BB-8BBD-190D16172B63}" type="slidenum">
              <a:rPr lang="en-AU" smtClean="0"/>
              <a:t>4</a:t>
            </a:fld>
            <a:endParaRPr lang="en-AU"/>
          </a:p>
        </p:txBody>
      </p:sp>
    </p:spTree>
    <p:extLst>
      <p:ext uri="{BB962C8B-B14F-4D97-AF65-F5344CB8AC3E}">
        <p14:creationId xmlns:p14="http://schemas.microsoft.com/office/powerpoint/2010/main" val="653909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a:t>
            </a:r>
          </a:p>
        </p:txBody>
      </p:sp>
      <p:sp>
        <p:nvSpPr>
          <p:cNvPr id="4" name="Slide Number Placeholder 3"/>
          <p:cNvSpPr>
            <a:spLocks noGrp="1"/>
          </p:cNvSpPr>
          <p:nvPr>
            <p:ph type="sldNum" sz="quarter" idx="5"/>
          </p:nvPr>
        </p:nvSpPr>
        <p:spPr/>
        <p:txBody>
          <a:bodyPr/>
          <a:lstStyle/>
          <a:p>
            <a:fld id="{5F375F01-E654-47BB-8BBD-190D16172B63}" type="slidenum">
              <a:rPr lang="en-AU" smtClean="0"/>
              <a:t>13</a:t>
            </a:fld>
            <a:endParaRPr lang="en-AU"/>
          </a:p>
        </p:txBody>
      </p:sp>
    </p:spTree>
    <p:extLst>
      <p:ext uri="{BB962C8B-B14F-4D97-AF65-F5344CB8AC3E}">
        <p14:creationId xmlns:p14="http://schemas.microsoft.com/office/powerpoint/2010/main" val="43083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a:t>
            </a:r>
          </a:p>
        </p:txBody>
      </p:sp>
      <p:sp>
        <p:nvSpPr>
          <p:cNvPr id="4" name="Slide Number Placeholder 3"/>
          <p:cNvSpPr>
            <a:spLocks noGrp="1"/>
          </p:cNvSpPr>
          <p:nvPr>
            <p:ph type="sldNum" sz="quarter" idx="5"/>
          </p:nvPr>
        </p:nvSpPr>
        <p:spPr/>
        <p:txBody>
          <a:bodyPr/>
          <a:lstStyle/>
          <a:p>
            <a:fld id="{5F375F01-E654-47BB-8BBD-190D16172B63}" type="slidenum">
              <a:rPr lang="en-AU" smtClean="0"/>
              <a:t>14</a:t>
            </a:fld>
            <a:endParaRPr lang="en-AU"/>
          </a:p>
        </p:txBody>
      </p:sp>
    </p:spTree>
    <p:extLst>
      <p:ext uri="{BB962C8B-B14F-4D97-AF65-F5344CB8AC3E}">
        <p14:creationId xmlns:p14="http://schemas.microsoft.com/office/powerpoint/2010/main" val="174949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Recommendations include:</a:t>
            </a:r>
          </a:p>
          <a:p>
            <a:pPr marL="171450" indent="-171450">
              <a:buFont typeface="Arial" panose="020B0604020202020204" pitchFamily="34" charset="0"/>
              <a:buChar char="•"/>
            </a:pPr>
            <a:r>
              <a:rPr lang="en-AU"/>
              <a:t>Review procedures and ensure they cover the full scope of the proposed works</a:t>
            </a:r>
          </a:p>
          <a:p>
            <a:pPr marL="171450" indent="-171450">
              <a:buFont typeface="Arial" panose="020B0604020202020204" pitchFamily="34" charset="0"/>
              <a:buChar char="•"/>
            </a:pPr>
            <a:r>
              <a:rPr lang="en-AU"/>
              <a:t>Risk assess any gaps in procedures, and implement effective controls</a:t>
            </a:r>
          </a:p>
          <a:p>
            <a:pPr marL="171450" indent="-171450">
              <a:buFont typeface="Arial" panose="020B0604020202020204" pitchFamily="34" charset="0"/>
              <a:buChar char="•"/>
            </a:pPr>
            <a:r>
              <a:rPr lang="en-AU"/>
              <a:t>Consider worker positioning such as exclusion and swing zones</a:t>
            </a:r>
          </a:p>
          <a:p>
            <a:pPr marL="171450" indent="-171450">
              <a:buFont typeface="Arial" panose="020B0604020202020204" pitchFamily="34" charset="0"/>
              <a:buChar char="•"/>
            </a:pPr>
            <a:r>
              <a:rPr lang="en-AU"/>
              <a:t>Lift studies and permits are completed</a:t>
            </a:r>
          </a:p>
          <a:p>
            <a:pPr marL="171450" indent="-171450">
              <a:buFont typeface="Arial" panose="020B0604020202020204" pitchFamily="34" charset="0"/>
              <a:buChar char="•"/>
            </a:pPr>
            <a:r>
              <a:rPr lang="en-AU"/>
              <a:t>Ensure all equipment is fit for purpose and available</a:t>
            </a:r>
          </a:p>
          <a:p>
            <a:pPr marL="171450" indent="-171450">
              <a:buFont typeface="Arial" panose="020B0604020202020204" pitchFamily="34" charset="0"/>
              <a:buChar char="•"/>
            </a:pPr>
            <a:r>
              <a:rPr lang="en-AU"/>
              <a:t>Workers are adequately trained</a:t>
            </a:r>
          </a:p>
          <a:p>
            <a:pPr marL="171450" indent="-171450">
              <a:buFont typeface="Arial" panose="020B0604020202020204" pitchFamily="34" charset="0"/>
              <a:buChar char="•"/>
            </a:pPr>
            <a:r>
              <a:rPr lang="en-AU"/>
              <a:t>Suitable supervision is involved</a:t>
            </a:r>
          </a:p>
          <a:p>
            <a:pPr marL="171450" indent="-171450">
              <a:buFont typeface="Arial" panose="020B0604020202020204" pitchFamily="34" charset="0"/>
              <a:buChar char="•"/>
            </a:pPr>
            <a:endParaRPr lang="en-AU"/>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5F375F01-E654-47BB-8BBD-190D16172B63}" type="slidenum">
              <a:rPr lang="en-AU" smtClean="0"/>
              <a:t>15</a:t>
            </a:fld>
            <a:endParaRPr lang="en-AU"/>
          </a:p>
        </p:txBody>
      </p:sp>
    </p:spTree>
    <p:extLst>
      <p:ext uri="{BB962C8B-B14F-4D97-AF65-F5344CB8AC3E}">
        <p14:creationId xmlns:p14="http://schemas.microsoft.com/office/powerpoint/2010/main" val="1873555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5F375F01-E654-47BB-8BBD-190D16172B63}" type="slidenum">
              <a:rPr lang="en-AU" smtClean="0"/>
              <a:t>16</a:t>
            </a:fld>
            <a:endParaRPr lang="en-AU"/>
          </a:p>
        </p:txBody>
      </p:sp>
    </p:spTree>
    <p:extLst>
      <p:ext uri="{BB962C8B-B14F-4D97-AF65-F5344CB8AC3E}">
        <p14:creationId xmlns:p14="http://schemas.microsoft.com/office/powerpoint/2010/main" val="3361347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Safety Bulletins have been issued as the Resources Regulator concerns grow around Lifting and Cranage.</a:t>
            </a:r>
          </a:p>
          <a:p>
            <a:r>
              <a:rPr lang="en-AU"/>
              <a:t>Since the Safety Bulletin in October a safety alert was drafted for the incident in November, but had not been issued before the next incident occurred in early December.</a:t>
            </a:r>
            <a:endParaRPr lang="en-AU">
              <a:cs typeface="Calibri"/>
            </a:endParaRPr>
          </a:p>
        </p:txBody>
      </p:sp>
      <p:sp>
        <p:nvSpPr>
          <p:cNvPr id="4" name="Slide Number Placeholder 3"/>
          <p:cNvSpPr>
            <a:spLocks noGrp="1"/>
          </p:cNvSpPr>
          <p:nvPr>
            <p:ph type="sldNum" sz="quarter" idx="5"/>
          </p:nvPr>
        </p:nvSpPr>
        <p:spPr/>
        <p:txBody>
          <a:bodyPr/>
          <a:lstStyle/>
          <a:p>
            <a:fld id="{5F375F01-E654-47BB-8BBD-190D16172B63}" type="slidenum">
              <a:rPr lang="en-AU" smtClean="0"/>
              <a:t>17</a:t>
            </a:fld>
            <a:endParaRPr lang="en-AU"/>
          </a:p>
        </p:txBody>
      </p:sp>
    </p:spTree>
    <p:extLst>
      <p:ext uri="{BB962C8B-B14F-4D97-AF65-F5344CB8AC3E}">
        <p14:creationId xmlns:p14="http://schemas.microsoft.com/office/powerpoint/2010/main" val="296418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Notes:</a:t>
            </a:r>
          </a:p>
          <a:p>
            <a:pPr marL="171450" indent="-171450">
              <a:buFont typeface="Arial" panose="020B0604020202020204" pitchFamily="34" charset="0"/>
              <a:buChar char="•"/>
            </a:pPr>
            <a:r>
              <a:rPr lang="en-AU"/>
              <a:t>Worker had sent the two other personnel off to lunch</a:t>
            </a:r>
          </a:p>
          <a:p>
            <a:pPr marL="171450" indent="-171450">
              <a:buFont typeface="Arial" panose="020B0604020202020204" pitchFamily="34" charset="0"/>
              <a:buChar char="•"/>
            </a:pPr>
            <a:r>
              <a:rPr lang="en-AU"/>
              <a:t>Worker completed lifting certification 2 weeks prior to this lift</a:t>
            </a:r>
          </a:p>
          <a:p>
            <a:pPr marL="171450" indent="-171450">
              <a:buFont typeface="Arial" panose="020B0604020202020204" pitchFamily="34" charset="0"/>
              <a:buChar char="•"/>
            </a:pPr>
            <a:r>
              <a:rPr lang="en-AU"/>
              <a:t>Worker could not find OEM strut lifting plate which would support the strut vertically from over head crane, but used a single sling instead of double slinging to balance the load</a:t>
            </a:r>
            <a:endParaRPr lang="en-AU">
              <a:cs typeface="Calibri"/>
            </a:endParaRPr>
          </a:p>
          <a:p>
            <a:pPr marL="171450" indent="-171450">
              <a:buFont typeface="Arial" panose="020B0604020202020204" pitchFamily="34" charset="0"/>
              <a:buChar char="•"/>
            </a:pPr>
            <a:r>
              <a:rPr lang="en-AU"/>
              <a:t>Worker identifies the strut is not stable even though it is still secured to forklift jig. </a:t>
            </a:r>
          </a:p>
          <a:p>
            <a:pPr marL="171450" indent="-171450">
              <a:buFont typeface="Arial" panose="020B0604020202020204" pitchFamily="34" charset="0"/>
              <a:buChar char="•"/>
            </a:pPr>
            <a:r>
              <a:rPr lang="en-AU"/>
              <a:t>Worker introduces more energy into the system by further tightening the sling with the overhead crane. </a:t>
            </a:r>
          </a:p>
          <a:p>
            <a:pPr marL="171450" indent="-171450">
              <a:buFont typeface="Arial" panose="020B0604020202020204" pitchFamily="34" charset="0"/>
              <a:buChar char="•"/>
            </a:pPr>
            <a:r>
              <a:rPr lang="en-AU"/>
              <a:t>Worker still works under the load, and positions themselves between the strut and the forklift thinking the sling will take the strut away from them when released.</a:t>
            </a:r>
            <a:endParaRPr lang="en-AU">
              <a:cs typeface="Calibri" panose="020F0502020204030204"/>
            </a:endParaRPr>
          </a:p>
          <a:p>
            <a:pPr marL="171450" indent="-171450">
              <a:buFont typeface="Arial" panose="020B0604020202020204" pitchFamily="34" charset="0"/>
              <a:buChar char="•"/>
            </a:pPr>
            <a:r>
              <a:rPr lang="en-AU"/>
              <a:t>Lack of understanding of mass and balance, as well as exclusion zones and swing zones</a:t>
            </a:r>
          </a:p>
        </p:txBody>
      </p:sp>
      <p:sp>
        <p:nvSpPr>
          <p:cNvPr id="4" name="Slide Number Placeholder 3"/>
          <p:cNvSpPr>
            <a:spLocks noGrp="1"/>
          </p:cNvSpPr>
          <p:nvPr>
            <p:ph type="sldNum" sz="quarter" idx="5"/>
          </p:nvPr>
        </p:nvSpPr>
        <p:spPr/>
        <p:txBody>
          <a:bodyPr/>
          <a:lstStyle/>
          <a:p>
            <a:fld id="{5F375F01-E654-47BB-8BBD-190D16172B63}" type="slidenum">
              <a:rPr lang="en-AU" smtClean="0"/>
              <a:t>5</a:t>
            </a:fld>
            <a:endParaRPr lang="en-AU"/>
          </a:p>
        </p:txBody>
      </p:sp>
    </p:spTree>
    <p:extLst>
      <p:ext uri="{BB962C8B-B14F-4D97-AF65-F5344CB8AC3E}">
        <p14:creationId xmlns:p14="http://schemas.microsoft.com/office/powerpoint/2010/main" val="3917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Notes:</a:t>
            </a:r>
          </a:p>
          <a:p>
            <a:pPr marL="171450" indent="-171450">
              <a:buFont typeface="Arial" panose="020B0604020202020204" pitchFamily="34" charset="0"/>
              <a:buChar char="•"/>
            </a:pPr>
            <a:r>
              <a:rPr lang="en-AU"/>
              <a:t>Again separating the front hub from the strut in situ</a:t>
            </a:r>
          </a:p>
          <a:p>
            <a:pPr marL="171450" indent="-171450">
              <a:buFont typeface="Arial" panose="020B0604020202020204" pitchFamily="34" charset="0"/>
              <a:buChar char="•"/>
            </a:pPr>
            <a:r>
              <a:rPr lang="en-AU"/>
              <a:t>3 x workers in close proximity</a:t>
            </a:r>
          </a:p>
          <a:p>
            <a:pPr marL="171450" indent="-171450">
              <a:buFont typeface="Arial" panose="020B0604020202020204" pitchFamily="34" charset="0"/>
              <a:buChar char="•"/>
            </a:pPr>
            <a:r>
              <a:rPr lang="en-AU"/>
              <a:t>Suitable hub cradle on rated Manitou, but the front stab jacks are not set so the front tyres sag</a:t>
            </a:r>
            <a:endParaRPr lang="en-AU">
              <a:cs typeface="Calibri"/>
            </a:endParaRPr>
          </a:p>
          <a:p>
            <a:pPr marL="171450" indent="-171450">
              <a:buFont typeface="Arial" panose="020B0604020202020204" pitchFamily="34" charset="0"/>
              <a:buChar char="•"/>
            </a:pPr>
            <a:r>
              <a:rPr lang="en-AU"/>
              <a:t>No jack under the hub to prevent it dropping when it becomes a suspended load</a:t>
            </a:r>
          </a:p>
          <a:p>
            <a:pPr marL="171450" indent="-171450">
              <a:buFont typeface="Arial" panose="020B0604020202020204" pitchFamily="34" charset="0"/>
              <a:buChar char="•"/>
            </a:pPr>
            <a:r>
              <a:rPr lang="en-AU"/>
              <a:t>Worker under the load undoing the taper bolts. That is their hard hat being spat out. Graze to workers head</a:t>
            </a:r>
          </a:p>
        </p:txBody>
      </p:sp>
      <p:sp>
        <p:nvSpPr>
          <p:cNvPr id="4" name="Slide Number Placeholder 3"/>
          <p:cNvSpPr>
            <a:spLocks noGrp="1"/>
          </p:cNvSpPr>
          <p:nvPr>
            <p:ph type="sldNum" sz="quarter" idx="5"/>
          </p:nvPr>
        </p:nvSpPr>
        <p:spPr/>
        <p:txBody>
          <a:bodyPr/>
          <a:lstStyle/>
          <a:p>
            <a:fld id="{5F375F01-E654-47BB-8BBD-190D16172B63}" type="slidenum">
              <a:rPr lang="en-AU" smtClean="0"/>
              <a:t>6</a:t>
            </a:fld>
            <a:endParaRPr lang="en-AU"/>
          </a:p>
        </p:txBody>
      </p:sp>
    </p:spTree>
    <p:extLst>
      <p:ext uri="{BB962C8B-B14F-4D97-AF65-F5344CB8AC3E}">
        <p14:creationId xmlns:p14="http://schemas.microsoft.com/office/powerpoint/2010/main" val="54227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Notes:</a:t>
            </a:r>
          </a:p>
          <a:p>
            <a:pPr marL="171450" indent="-171450">
              <a:buFont typeface="Arial" panose="020B0604020202020204" pitchFamily="34" charset="0"/>
              <a:buChar char="•"/>
            </a:pPr>
            <a:r>
              <a:rPr lang="en-AU"/>
              <a:t>Yet another disassembly of a front strut in situ</a:t>
            </a:r>
          </a:p>
          <a:p>
            <a:pPr marL="171450" indent="-171450">
              <a:buFont typeface="Arial" panose="020B0604020202020204" pitchFamily="34" charset="0"/>
              <a:buChar char="•"/>
            </a:pPr>
            <a:r>
              <a:rPr lang="en-AU"/>
              <a:t>2 x workers in close proximity, one under the load undoing the taper bolts</a:t>
            </a:r>
          </a:p>
          <a:p>
            <a:pPr marL="171450" indent="-171450">
              <a:buFont typeface="Arial" panose="020B0604020202020204" pitchFamily="34" charset="0"/>
              <a:buChar char="•"/>
            </a:pPr>
            <a:r>
              <a:rPr lang="en-AU"/>
              <a:t>Using a jib attachment on the forklift</a:t>
            </a:r>
          </a:p>
          <a:p>
            <a:pPr marL="171450" indent="-171450">
              <a:buFont typeface="Arial" panose="020B0604020202020204" pitchFamily="34" charset="0"/>
              <a:buChar char="•"/>
            </a:pPr>
            <a:r>
              <a:rPr lang="en-AU"/>
              <a:t>No jack under the hub to prevent it dropping when it becomes a suspended load</a:t>
            </a:r>
          </a:p>
          <a:p>
            <a:pPr marL="171450" indent="-171450">
              <a:buFont typeface="Arial" panose="020B0604020202020204" pitchFamily="34" charset="0"/>
              <a:buChar char="•"/>
            </a:pPr>
            <a:r>
              <a:rPr lang="en-AU"/>
              <a:t>Again that is their hard hat being spat out as they were knocked down. </a:t>
            </a:r>
          </a:p>
          <a:p>
            <a:pPr marL="171450" indent="-171450">
              <a:buFont typeface="Arial" panose="020B0604020202020204" pitchFamily="34" charset="0"/>
              <a:buChar char="•"/>
            </a:pPr>
            <a:r>
              <a:rPr lang="en-AU"/>
              <a:t>Bruising to the other workers arm</a:t>
            </a:r>
          </a:p>
          <a:p>
            <a:pPr marL="171450" indent="-171450">
              <a:buFont typeface="Arial" panose="020B0604020202020204" pitchFamily="34" charset="0"/>
              <a:buChar char="•"/>
            </a:pPr>
            <a:endParaRPr lang="en-AU"/>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5F375F01-E654-47BB-8BBD-190D16172B63}" type="slidenum">
              <a:rPr lang="en-AU" smtClean="0"/>
              <a:t>7</a:t>
            </a:fld>
            <a:endParaRPr lang="en-AU"/>
          </a:p>
        </p:txBody>
      </p:sp>
    </p:spTree>
    <p:extLst>
      <p:ext uri="{BB962C8B-B14F-4D97-AF65-F5344CB8AC3E}">
        <p14:creationId xmlns:p14="http://schemas.microsoft.com/office/powerpoint/2010/main" val="422196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Notes:</a:t>
            </a:r>
          </a:p>
          <a:p>
            <a:pPr marL="171450" indent="-171450">
              <a:buFont typeface="Arial" panose="020B0604020202020204" pitchFamily="34" charset="0"/>
              <a:buChar char="•"/>
            </a:pPr>
            <a:r>
              <a:rPr lang="en-AU"/>
              <a:t>8 x workers on this job, 2 in the engine bay sides to guide module in</a:t>
            </a:r>
          </a:p>
          <a:p>
            <a:pPr marL="171450" indent="-171450">
              <a:buFont typeface="Arial" panose="020B0604020202020204" pitchFamily="34" charset="0"/>
              <a:buChar char="•"/>
            </a:pPr>
            <a:r>
              <a:rPr lang="en-AU"/>
              <a:t>Normally the cooling module is installed whilst the truck is level and requires </a:t>
            </a:r>
            <a:r>
              <a:rPr lang="en-AU" err="1"/>
              <a:t>cumalongs</a:t>
            </a:r>
            <a:r>
              <a:rPr lang="en-AU"/>
              <a:t> in the engine bay to pull it back into position</a:t>
            </a:r>
          </a:p>
          <a:p>
            <a:pPr marL="171450" indent="-171450">
              <a:buFont typeface="Arial" panose="020B0604020202020204" pitchFamily="34" charset="0"/>
              <a:buChar char="•"/>
            </a:pPr>
            <a:r>
              <a:rPr lang="en-AU"/>
              <a:t>Stand under the front of the truck and Pos 1 wheel removed so truck angled back</a:t>
            </a:r>
          </a:p>
          <a:p>
            <a:pPr marL="171450" indent="-171450">
              <a:buFont typeface="Arial" panose="020B0604020202020204" pitchFamily="34" charset="0"/>
              <a:buChar char="•"/>
            </a:pPr>
            <a:r>
              <a:rPr lang="en-AU"/>
              <a:t>No reasonable JHA to identify effects of gravity, or control to fit </a:t>
            </a:r>
            <a:r>
              <a:rPr lang="en-AU" err="1"/>
              <a:t>cumalong</a:t>
            </a:r>
            <a:r>
              <a:rPr lang="en-AU"/>
              <a:t> on outside to prevent swinging load</a:t>
            </a:r>
          </a:p>
          <a:p>
            <a:pPr marL="171450" indent="-171450">
              <a:buFont typeface="Arial" panose="020B0604020202020204" pitchFamily="34" charset="0"/>
              <a:buChar char="•"/>
            </a:pPr>
            <a:r>
              <a:rPr lang="en-AU"/>
              <a:t>Both workers in the engine bay had to jump clear</a:t>
            </a:r>
          </a:p>
        </p:txBody>
      </p:sp>
      <p:sp>
        <p:nvSpPr>
          <p:cNvPr id="4" name="Slide Number Placeholder 3"/>
          <p:cNvSpPr>
            <a:spLocks noGrp="1"/>
          </p:cNvSpPr>
          <p:nvPr>
            <p:ph type="sldNum" sz="quarter" idx="5"/>
          </p:nvPr>
        </p:nvSpPr>
        <p:spPr/>
        <p:txBody>
          <a:bodyPr/>
          <a:lstStyle/>
          <a:p>
            <a:fld id="{5F375F01-E654-47BB-8BBD-190D16172B63}" type="slidenum">
              <a:rPr lang="en-AU" smtClean="0"/>
              <a:t>8</a:t>
            </a:fld>
            <a:endParaRPr lang="en-AU"/>
          </a:p>
        </p:txBody>
      </p:sp>
    </p:spTree>
    <p:extLst>
      <p:ext uri="{BB962C8B-B14F-4D97-AF65-F5344CB8AC3E}">
        <p14:creationId xmlns:p14="http://schemas.microsoft.com/office/powerpoint/2010/main" val="62500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Notes:</a:t>
            </a:r>
          </a:p>
          <a:p>
            <a:pPr marL="285750" indent="-285750">
              <a:buFont typeface="Calibri"/>
              <a:buChar char="-"/>
            </a:pPr>
            <a:r>
              <a:rPr lang="en-AU">
                <a:cs typeface="Calibri"/>
              </a:rPr>
              <a:t>Procedure not being followed</a:t>
            </a:r>
          </a:p>
          <a:p>
            <a:pPr marL="285750" indent="-285750">
              <a:buFont typeface="Calibri"/>
              <a:buChar char="-"/>
            </a:pPr>
            <a:r>
              <a:rPr lang="en-AU">
                <a:cs typeface="Calibri"/>
              </a:rPr>
              <a:t>Ratchet strap being used rather than lifting gear</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253591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Eight significant lifting task incidents in less than 2 years related to haul trucks</a:t>
            </a:r>
            <a:endParaRPr lang="en-US"/>
          </a:p>
          <a:p>
            <a:r>
              <a:rPr lang="en-US">
                <a:cs typeface="Calibri"/>
              </a:rPr>
              <a:t> </a:t>
            </a: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28812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we look at this graphically we can clearly draw two conclusions:</a:t>
            </a:r>
          </a:p>
          <a:p>
            <a:pPr marL="171450" indent="-171450">
              <a:buFont typeface="Arial" panose="020B0604020202020204" pitchFamily="34" charset="0"/>
              <a:buChar char="•"/>
            </a:pPr>
            <a:r>
              <a:rPr lang="en-AU"/>
              <a:t>The time between incidents is decreasing</a:t>
            </a:r>
          </a:p>
          <a:p>
            <a:pPr marL="171450" indent="-171450">
              <a:buFont typeface="Arial" panose="020B0604020202020204" pitchFamily="34" charset="0"/>
              <a:buChar char="•"/>
            </a:pPr>
            <a:r>
              <a:rPr lang="en-AU"/>
              <a:t>The severity of incidents is increasing </a:t>
            </a:r>
          </a:p>
        </p:txBody>
      </p:sp>
      <p:sp>
        <p:nvSpPr>
          <p:cNvPr id="4" name="Slide Number Placeholder 3"/>
          <p:cNvSpPr>
            <a:spLocks noGrp="1"/>
          </p:cNvSpPr>
          <p:nvPr>
            <p:ph type="sldNum" sz="quarter" idx="5"/>
          </p:nvPr>
        </p:nvSpPr>
        <p:spPr/>
        <p:txBody>
          <a:bodyPr/>
          <a:lstStyle/>
          <a:p>
            <a:fld id="{5F375F01-E654-47BB-8BBD-190D16172B63}" type="slidenum">
              <a:rPr lang="en-AU" smtClean="0"/>
              <a:t>11</a:t>
            </a:fld>
            <a:endParaRPr lang="en-AU"/>
          </a:p>
        </p:txBody>
      </p:sp>
    </p:spTree>
    <p:extLst>
      <p:ext uri="{BB962C8B-B14F-4D97-AF65-F5344CB8AC3E}">
        <p14:creationId xmlns:p14="http://schemas.microsoft.com/office/powerpoint/2010/main" val="3610754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are many common factors, including:</a:t>
            </a:r>
          </a:p>
          <a:p>
            <a:pPr marL="171450" indent="-171450">
              <a:buFont typeface="Arial" panose="020B0604020202020204" pitchFamily="34" charset="0"/>
              <a:buChar char="•"/>
            </a:pPr>
            <a:r>
              <a:rPr lang="en-AU"/>
              <a:t>Incidents occurred whilst the item was detached from the haul truck</a:t>
            </a:r>
          </a:p>
          <a:p>
            <a:pPr marL="171450" indent="-171450">
              <a:buFont typeface="Arial" panose="020B0604020202020204" pitchFamily="34" charset="0"/>
              <a:buChar char="•"/>
            </a:pPr>
            <a:r>
              <a:rPr lang="en-AU"/>
              <a:t>Specific jigs were unsuitable or could not be found</a:t>
            </a:r>
          </a:p>
          <a:p>
            <a:pPr marL="171450" indent="-171450">
              <a:buFont typeface="Arial" panose="020B0604020202020204" pitchFamily="34" charset="0"/>
              <a:buChar char="•"/>
            </a:pPr>
            <a:r>
              <a:rPr lang="en-AU"/>
              <a:t>OEM procedures were available, but either not applicable or not followed</a:t>
            </a:r>
          </a:p>
          <a:p>
            <a:pPr marL="171450" indent="-171450">
              <a:buFont typeface="Arial" panose="020B0604020202020204" pitchFamily="34" charset="0"/>
              <a:buChar char="•"/>
            </a:pPr>
            <a:r>
              <a:rPr lang="en-AU"/>
              <a:t>Known hazards and effective controls were not identified in the JSA / JHA</a:t>
            </a:r>
          </a:p>
          <a:p>
            <a:pPr marL="171450" indent="-171450">
              <a:buFont typeface="Arial" panose="020B0604020202020204" pitchFamily="34" charset="0"/>
              <a:buChar char="•"/>
            </a:pPr>
            <a:r>
              <a:rPr lang="en-AU"/>
              <a:t>Workers were not aware of how loads would react during the lift</a:t>
            </a:r>
            <a:endParaRPr lang="en-AU">
              <a:cs typeface="Calibri"/>
            </a:endParaRPr>
          </a:p>
        </p:txBody>
      </p:sp>
      <p:sp>
        <p:nvSpPr>
          <p:cNvPr id="4" name="Slide Number Placeholder 3"/>
          <p:cNvSpPr>
            <a:spLocks noGrp="1"/>
          </p:cNvSpPr>
          <p:nvPr>
            <p:ph type="sldNum" sz="quarter" idx="5"/>
          </p:nvPr>
        </p:nvSpPr>
        <p:spPr/>
        <p:txBody>
          <a:bodyPr/>
          <a:lstStyle/>
          <a:p>
            <a:fld id="{5F375F01-E654-47BB-8BBD-190D16172B63}" type="slidenum">
              <a:rPr lang="en-AU" smtClean="0"/>
              <a:t>12</a:t>
            </a:fld>
            <a:endParaRPr lang="en-AU"/>
          </a:p>
        </p:txBody>
      </p:sp>
    </p:spTree>
    <p:extLst>
      <p:ext uri="{BB962C8B-B14F-4D97-AF65-F5344CB8AC3E}">
        <p14:creationId xmlns:p14="http://schemas.microsoft.com/office/powerpoint/2010/main" val="2122330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E172BF-0A3A-CA71-A8F1-A912563D8B5F}"/>
              </a:ext>
            </a:extLst>
          </p:cNvPr>
          <p:cNvSpPr/>
          <p:nvPr userDrawn="1"/>
        </p:nvSpPr>
        <p:spPr>
          <a:xfrm>
            <a:off x="-1" y="5490000"/>
            <a:ext cx="12192001" cy="13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2" y="0"/>
            <a:ext cx="12192001" cy="39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441170"/>
              </a:solidFill>
            </a:endParaRPr>
          </a:p>
        </p:txBody>
      </p:sp>
      <p:sp>
        <p:nvSpPr>
          <p:cNvPr id="2" name="Title 1"/>
          <p:cNvSpPr>
            <a:spLocks noGrp="1"/>
          </p:cNvSpPr>
          <p:nvPr>
            <p:ph type="ctrTitle"/>
          </p:nvPr>
        </p:nvSpPr>
        <p:spPr>
          <a:xfrm>
            <a:off x="360001" y="1403193"/>
            <a:ext cx="8532000" cy="2165912"/>
          </a:xfrm>
          <a:ln>
            <a:noFill/>
          </a:ln>
        </p:spPr>
        <p:txBody>
          <a:bodyPr anchor="t">
            <a:normAutofit/>
          </a:bodyPr>
          <a:lstStyle>
            <a:lvl1pPr algn="l">
              <a:lnSpc>
                <a:spcPct val="90000"/>
              </a:lnSpc>
              <a:defRPr sz="4800">
                <a:solidFill>
                  <a:schemeClr val="accent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a:t>00 Month 20YY</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96CA18A-9AC7-8C7A-318E-FB6A8FE95A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468768"/>
            <a:ext cx="629907" cy="684782"/>
          </a:xfrm>
          <a:prstGeom prst="rect">
            <a:avLst/>
          </a:prstGeom>
        </p:spPr>
      </p:pic>
      <p:cxnSp>
        <p:nvCxnSpPr>
          <p:cNvPr id="21" name="Straight Connector 20">
            <a:extLst>
              <a:ext uri="{FF2B5EF4-FFF2-40B4-BE49-F238E27FC236}">
                <a16:creationId xmlns:a16="http://schemas.microsoft.com/office/drawing/2014/main" id="{53762438-4CB3-3422-AB24-EFABAA95D2C9}"/>
              </a:ext>
            </a:extLst>
          </p:cNvPr>
          <p:cNvCxnSpPr>
            <a:cxnSpLocks/>
          </p:cNvCxnSpPr>
          <p:nvPr userDrawn="1"/>
        </p:nvCxnSpPr>
        <p:spPr>
          <a:xfrm>
            <a:off x="350400" y="352625"/>
            <a:ext cx="11491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B3CFE9-B54D-42C4-8601-5E6DA6B64B67}"/>
              </a:ext>
            </a:extLst>
          </p:cNvPr>
          <p:cNvSpPr txBox="1"/>
          <p:nvPr userDrawn="1"/>
        </p:nvSpPr>
        <p:spPr>
          <a:xfrm>
            <a:off x="350400" y="416244"/>
            <a:ext cx="8483962"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sp>
        <p:nvSpPr>
          <p:cNvPr id="17" name="Text Placeholder 14">
            <a:extLst>
              <a:ext uri="{FF2B5EF4-FFF2-40B4-BE49-F238E27FC236}">
                <a16:creationId xmlns:a16="http://schemas.microsoft.com/office/drawing/2014/main" id="{1ACA48E1-B9EA-4601-820C-6EAF406C0771}"/>
              </a:ext>
            </a:extLst>
          </p:cNvPr>
          <p:cNvSpPr>
            <a:spLocks noGrp="1"/>
          </p:cNvSpPr>
          <p:nvPr>
            <p:ph type="body" sz="quarter" idx="15" hasCustomPrompt="1"/>
          </p:nvPr>
        </p:nvSpPr>
        <p:spPr>
          <a:xfrm>
            <a:off x="360000" y="6114402"/>
            <a:ext cx="6694400" cy="397211"/>
          </a:xfrm>
        </p:spPr>
        <p:txBody>
          <a:bodyPr anchor="b">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GB"/>
              <a:t>URL</a:t>
            </a:r>
          </a:p>
        </p:txBody>
      </p:sp>
    </p:spTree>
    <p:extLst>
      <p:ext uri="{BB962C8B-B14F-4D97-AF65-F5344CB8AC3E}">
        <p14:creationId xmlns:p14="http://schemas.microsoft.com/office/powerpoint/2010/main" val="311339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Title and Content-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602755-2188-0761-B6E4-C0D969C684A9}"/>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A2437E1-7316-597F-4B03-C18E3FE2BAA6}"/>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p>
        </p:txBody>
      </p:sp>
      <p:pic>
        <p:nvPicPr>
          <p:cNvPr id="20" name="Picture 19">
            <a:extLst>
              <a:ext uri="{FF2B5EF4-FFF2-40B4-BE49-F238E27FC236}">
                <a16:creationId xmlns:a16="http://schemas.microsoft.com/office/drawing/2014/main" id="{04449F05-CDA1-1C18-6845-73F0C3B023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Content Placeholder 2">
            <a:extLst>
              <a:ext uri="{FF2B5EF4-FFF2-40B4-BE49-F238E27FC236}">
                <a16:creationId xmlns:a16="http://schemas.microsoft.com/office/drawing/2014/main" id="{55A9DD64-95A5-2485-7B79-A4E544C7D018}"/>
              </a:ext>
            </a:extLst>
          </p:cNvPr>
          <p:cNvSpPr>
            <a:spLocks noGrp="1"/>
          </p:cNvSpPr>
          <p:nvPr>
            <p:ph idx="15"/>
          </p:nvPr>
        </p:nvSpPr>
        <p:spPr>
          <a:xfrm>
            <a:off x="360000" y="2340000"/>
            <a:ext cx="11448000" cy="403305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6EF345E8-B1BE-75B9-4C76-6B289CD5DBA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extBox 9">
            <a:extLst>
              <a:ext uri="{FF2B5EF4-FFF2-40B4-BE49-F238E27FC236}">
                <a16:creationId xmlns:a16="http://schemas.microsoft.com/office/drawing/2014/main" id="{0E8EF37B-0BB3-4F36-8DAA-3CEBCCB1A747}"/>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158372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itle and 2col Content-1">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000" y="2340001"/>
            <a:ext cx="6612000" cy="4033054"/>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1"/>
            <a:ext cx="4680000" cy="4033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1">
            <a:extLst>
              <a:ext uri="{FF2B5EF4-FFF2-40B4-BE49-F238E27FC236}">
                <a16:creationId xmlns:a16="http://schemas.microsoft.com/office/drawing/2014/main" id="{534DE6CE-5061-73B2-1D3F-BE6E6971EC4D}"/>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p>
        </p:txBody>
      </p:sp>
      <p:sp>
        <p:nvSpPr>
          <p:cNvPr id="10" name="Slide Number Placeholder 4">
            <a:extLst>
              <a:ext uri="{FF2B5EF4-FFF2-40B4-BE49-F238E27FC236}">
                <a16:creationId xmlns:a16="http://schemas.microsoft.com/office/drawing/2014/main" id="{9C8EE212-54AE-62C2-A022-B33F1C81A64E}"/>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1" name="TextBox 10">
            <a:extLst>
              <a:ext uri="{FF2B5EF4-FFF2-40B4-BE49-F238E27FC236}">
                <a16:creationId xmlns:a16="http://schemas.microsoft.com/office/drawing/2014/main" id="{9097FAF6-D32A-4DDE-8E71-EC3D94A052CB}"/>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2" name="Picture 11">
            <a:extLst>
              <a:ext uri="{FF2B5EF4-FFF2-40B4-BE49-F238E27FC236}">
                <a16:creationId xmlns:a16="http://schemas.microsoft.com/office/drawing/2014/main" id="{F29D35BB-C829-4E57-8B08-535B1B6C85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Title and 2col Content-2">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E2F0709-31C8-83E9-0DF5-5010B98A2614}"/>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89384C0-CCA1-616F-E751-2525CE1E518C}"/>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p>
        </p:txBody>
      </p:sp>
      <p:sp>
        <p:nvSpPr>
          <p:cNvPr id="23" name="Content Placeholder 2">
            <a:extLst>
              <a:ext uri="{FF2B5EF4-FFF2-40B4-BE49-F238E27FC236}">
                <a16:creationId xmlns:a16="http://schemas.microsoft.com/office/drawing/2014/main" id="{4AD5D60E-B60B-B93E-F3CE-110547B5FD75}"/>
              </a:ext>
            </a:extLst>
          </p:cNvPr>
          <p:cNvSpPr>
            <a:spLocks noGrp="1"/>
          </p:cNvSpPr>
          <p:nvPr>
            <p:ph sz="half" idx="1"/>
          </p:nvPr>
        </p:nvSpPr>
        <p:spPr>
          <a:xfrm>
            <a:off x="360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2FE683F3-CB3A-3E4F-D085-BA83A5CA3AD0}"/>
              </a:ext>
            </a:extLst>
          </p:cNvPr>
          <p:cNvSpPr>
            <a:spLocks noGrp="1"/>
          </p:cNvSpPr>
          <p:nvPr>
            <p:ph sz="half" idx="2"/>
          </p:nvPr>
        </p:nvSpPr>
        <p:spPr>
          <a:xfrm>
            <a:off x="6216000" y="2340010"/>
            <a:ext cx="5616000" cy="40330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E39AD647-200D-76A5-6D39-1D78C70760BA}"/>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extBox 9">
            <a:extLst>
              <a:ext uri="{FF2B5EF4-FFF2-40B4-BE49-F238E27FC236}">
                <a16:creationId xmlns:a16="http://schemas.microsoft.com/office/drawing/2014/main" id="{DA4E0A83-6FD1-48F7-A4A0-6B59D99889FF}"/>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1" name="Picture 10">
            <a:extLst>
              <a:ext uri="{FF2B5EF4-FFF2-40B4-BE49-F238E27FC236}">
                <a16:creationId xmlns:a16="http://schemas.microsoft.com/office/drawing/2014/main" id="{C432C431-C4CF-457A-97A1-DFEA8143D8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16379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Image, pullout text and caption-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Lst>
          </p:cNvPr>
          <p:cNvCxnSpPr>
            <a:cxnSpLocks/>
          </p:cNvCxnSpPr>
          <p:nvPr userDrawn="1"/>
        </p:nvCxnSpPr>
        <p:spPr>
          <a:xfrm>
            <a:off x="5220000" y="1800000"/>
            <a:ext cx="0" cy="489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lvl1pPr>
              <a:defRPr>
                <a:solidFill>
                  <a:schemeClr val="accent1"/>
                </a:solidFill>
              </a:defRPr>
            </a:lvl1p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3509593"/>
          </a:xfrm>
        </p:spPr>
        <p:txBody>
          <a:bodyPr>
            <a:normAutofit/>
          </a:bodyPr>
          <a:lstStyle>
            <a:lvl1pPr>
              <a:defRPr sz="3600">
                <a:solidFill>
                  <a:schemeClr val="accent1"/>
                </a:solidFill>
                <a:latin typeface="+mn-lt"/>
              </a:defRPr>
            </a:lvl1pPr>
            <a:lvl2pPr>
              <a:defRPr sz="1800">
                <a:solidFill>
                  <a:schemeClr val="accent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6286425"/>
            <a:ext cx="3567113" cy="409575"/>
          </a:xfrm>
        </p:spPr>
        <p:txBody>
          <a:bodyPr anchor="b">
            <a:normAutofit/>
          </a:bodyPr>
          <a:lstStyle>
            <a:lvl1pPr>
              <a:defRPr sz="1200">
                <a:solidFill>
                  <a:schemeClr val="accent1"/>
                </a:solidFill>
                <a:latin typeface="+mn-lt"/>
              </a:defRPr>
            </a:lvl1pPr>
          </a:lstStyle>
          <a:p>
            <a:pPr lvl="0"/>
            <a:r>
              <a:rPr lang="en-US"/>
              <a:t>Image caption</a:t>
            </a:r>
            <a:endParaRPr lang="en-AU"/>
          </a:p>
        </p:txBody>
      </p:sp>
      <p:sp>
        <p:nvSpPr>
          <p:cNvPr id="10" name="Slide Number Placeholder 4">
            <a:extLst>
              <a:ext uri="{FF2B5EF4-FFF2-40B4-BE49-F238E27FC236}">
                <a16:creationId xmlns:a16="http://schemas.microsoft.com/office/drawing/2014/main" id="{E9F3083C-1009-8E2D-F737-9B461FDC4CD8}"/>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pic>
        <p:nvPicPr>
          <p:cNvPr id="12" name="Picture 11">
            <a:extLst>
              <a:ext uri="{FF2B5EF4-FFF2-40B4-BE49-F238E27FC236}">
                <a16:creationId xmlns:a16="http://schemas.microsoft.com/office/drawing/2014/main" id="{1B143C82-6DEA-49EB-9BDC-3EBC0EE1AF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2384464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Image, pullout text and caption-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12191999" cy="6858000"/>
          </a:xfrm>
        </p:spPr>
        <p:txBody>
          <a:bodyPr/>
          <a:lstStyle/>
          <a:p>
            <a:r>
              <a:rPr lang="en-US"/>
              <a:t>Click icon to add picture</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360001" y="1800225"/>
            <a:ext cx="4857090" cy="3509593"/>
          </a:xfrm>
        </p:spPr>
        <p:txBody>
          <a:bodyPr>
            <a:normAutofit/>
          </a:bodyPr>
          <a:lstStyle>
            <a:lvl1pPr>
              <a:defRPr sz="3600">
                <a:solidFill>
                  <a:schemeClr val="bg1"/>
                </a:solidFill>
                <a:latin typeface="+mn-lt"/>
              </a:defRPr>
            </a:lvl1pPr>
            <a:lvl2pPr>
              <a:defRPr sz="1800">
                <a:solidFill>
                  <a:schemeClr val="bg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360000" y="6286425"/>
            <a:ext cx="3567113" cy="409575"/>
          </a:xfrm>
        </p:spPr>
        <p:txBody>
          <a:bodyPr anchor="b">
            <a:normAutofit/>
          </a:bodyPr>
          <a:lstStyle>
            <a:lvl1pPr>
              <a:defRPr sz="1200">
                <a:solidFill>
                  <a:schemeClr val="bg1"/>
                </a:solidFill>
                <a:latin typeface="+mn-lt"/>
              </a:defRPr>
            </a:lvl1pPr>
          </a:lstStyle>
          <a:p>
            <a:pPr lvl="0"/>
            <a:r>
              <a:rPr lang="en-US"/>
              <a:t>Image caption</a:t>
            </a:r>
            <a:endParaRPr lang="en-AU"/>
          </a:p>
        </p:txBody>
      </p:sp>
      <p:pic>
        <p:nvPicPr>
          <p:cNvPr id="14" name="Picture 13">
            <a:extLst>
              <a:ext uri="{FF2B5EF4-FFF2-40B4-BE49-F238E27FC236}">
                <a16:creationId xmlns:a16="http://schemas.microsoft.com/office/drawing/2014/main" id="{B9384227-CF67-BBA7-EA0B-143D4DA2C0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TextBox 7">
            <a:extLst>
              <a:ext uri="{FF2B5EF4-FFF2-40B4-BE49-F238E27FC236}">
                <a16:creationId xmlns:a16="http://schemas.microsoft.com/office/drawing/2014/main" id="{38AAF2AA-ADFE-421A-BD2E-3587014B91C1}"/>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bg1"/>
                </a:solidFill>
                <a:latin typeface="Public Sans SemiBold" pitchFamily="2" charset="0"/>
              </a:rPr>
              <a:t>Resources Regulator</a:t>
            </a:r>
          </a:p>
          <a:p>
            <a:r>
              <a:rPr lang="en-AU" sz="1000">
                <a:solidFill>
                  <a:schemeClr val="bg1"/>
                </a:solidFill>
                <a:latin typeface="Public Sans Light" pitchFamily="2" charset="0"/>
              </a:rPr>
              <a:t>Department of Regional NSW</a:t>
            </a:r>
          </a:p>
        </p:txBody>
      </p:sp>
    </p:spTree>
    <p:extLst>
      <p:ext uri="{BB962C8B-B14F-4D97-AF65-F5344CB8AC3E}">
        <p14:creationId xmlns:p14="http://schemas.microsoft.com/office/powerpoint/2010/main" val="88934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Subheading, 2col and image-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p:cNvSpPr>
            <a:spLocks noGrp="1"/>
          </p:cNvSpPr>
          <p:nvPr>
            <p:ph sz="half" idx="2"/>
          </p:nvPr>
        </p:nvSpPr>
        <p:spPr>
          <a:xfrm>
            <a:off x="8136000" y="2339999"/>
            <a:ext cx="3672000" cy="4049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39999"/>
            <a:ext cx="7560000" cy="620007"/>
          </a:xfrm>
        </p:spPr>
        <p:txBody>
          <a:bodyPr/>
          <a:lstStyle>
            <a:lvl1pPr>
              <a:defRPr/>
            </a:lvl1pPr>
          </a:lstStyle>
          <a:p>
            <a:pPr lvl="0"/>
            <a:r>
              <a:rPr lang="en-US"/>
              <a:t>Subheading</a:t>
            </a:r>
            <a:endParaRPr lang="en-AU"/>
          </a:p>
        </p:txBody>
      </p:sp>
      <p:sp>
        <p:nvSpPr>
          <p:cNvPr id="24" name="Title 1">
            <a:extLst>
              <a:ext uri="{FF2B5EF4-FFF2-40B4-BE49-F238E27FC236}">
                <a16:creationId xmlns:a16="http://schemas.microsoft.com/office/drawing/2014/main" id="{700CCEDD-70B7-912E-35D9-8572FB8D660B}"/>
              </a:ext>
            </a:extLst>
          </p:cNvPr>
          <p:cNvSpPr>
            <a:spLocks noGrp="1"/>
          </p:cNvSpPr>
          <p:nvPr>
            <p:ph type="title"/>
          </p:nvPr>
        </p:nvSpPr>
        <p:spPr>
          <a:xfrm>
            <a:off x="360000" y="1185499"/>
            <a:ext cx="9720000" cy="794492"/>
          </a:xfrm>
        </p:spPr>
        <p:txBody>
          <a:bodyPr/>
          <a:lstStyle>
            <a:lvl1pPr>
              <a:defRPr>
                <a:solidFill>
                  <a:schemeClr val="tx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B31F625D-E238-533D-3755-6040A784FF7E}"/>
              </a:ext>
            </a:extLst>
          </p:cNvPr>
          <p:cNvSpPr>
            <a:spLocks noGrp="1"/>
          </p:cNvSpPr>
          <p:nvPr>
            <p:ph type="body" sz="quarter" idx="13"/>
          </p:nvPr>
        </p:nvSpPr>
        <p:spPr>
          <a:xfrm>
            <a:off x="360363" y="3140003"/>
            <a:ext cx="7560000" cy="3249215"/>
          </a:xfrm>
        </p:spPr>
        <p:txBody>
          <a:bodyPr numCol="2" spcCol="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Slide Number Placeholder 4">
            <a:extLst>
              <a:ext uri="{FF2B5EF4-FFF2-40B4-BE49-F238E27FC236}">
                <a16:creationId xmlns:a16="http://schemas.microsoft.com/office/drawing/2014/main" id="{ABD3E25B-8FDC-FBD5-8554-4D84E382FB58}"/>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5" name="TextBox 14">
            <a:extLst>
              <a:ext uri="{FF2B5EF4-FFF2-40B4-BE49-F238E27FC236}">
                <a16:creationId xmlns:a16="http://schemas.microsoft.com/office/drawing/2014/main" id="{5A176CC2-8DB4-42A0-A7D4-D7D858116FFF}"/>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6" name="Picture 15">
            <a:extLst>
              <a:ext uri="{FF2B5EF4-FFF2-40B4-BE49-F238E27FC236}">
                <a16:creationId xmlns:a16="http://schemas.microsoft.com/office/drawing/2014/main" id="{9E8A03EC-9F0E-4902-A911-224BEF4534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Image with caption-2">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lvl1pPr>
          </a:lstStyle>
          <a:p>
            <a:r>
              <a:rPr lang="en-US"/>
              <a:t>Click to edit Master title style</a:t>
            </a:r>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735062"/>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930263"/>
            <a:ext cx="5639998" cy="3203170"/>
          </a:xfrm>
        </p:spPr>
        <p:txBody>
          <a:bodyPr numCol="1"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907862"/>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340582"/>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738038"/>
            <a:ext cx="5976000" cy="4602544"/>
          </a:xfrm>
        </p:spPr>
        <p:txBody>
          <a:bodyPr/>
          <a:lstStyle/>
          <a:p>
            <a:r>
              <a:rPr lang="en-US"/>
              <a:t>Click icon to add picture</a:t>
            </a:r>
            <a:endParaRPr lang="en-AU"/>
          </a:p>
        </p:txBody>
      </p:sp>
      <p:sp>
        <p:nvSpPr>
          <p:cNvPr id="12" name="Slide Number Placeholder 4">
            <a:extLst>
              <a:ext uri="{FF2B5EF4-FFF2-40B4-BE49-F238E27FC236}">
                <a16:creationId xmlns:a16="http://schemas.microsoft.com/office/drawing/2014/main" id="{9DD75AEC-C276-DB1A-A09B-4107E149DA2B}"/>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4" name="TextBox 13">
            <a:extLst>
              <a:ext uri="{FF2B5EF4-FFF2-40B4-BE49-F238E27FC236}">
                <a16:creationId xmlns:a16="http://schemas.microsoft.com/office/drawing/2014/main" id="{4A688B64-6B12-4D95-85B6-836A20BCA33A}"/>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6" name="Picture 15">
            <a:extLst>
              <a:ext uri="{FF2B5EF4-FFF2-40B4-BE49-F238E27FC236}">
                <a16:creationId xmlns:a16="http://schemas.microsoft.com/office/drawing/2014/main" id="{CF6E3FD9-005B-405F-91E3-1D0006F83F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422509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Infographics-1">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8"/>
            <a:ext cx="9720000" cy="504415"/>
          </a:xfrm>
        </p:spPr>
        <p:txBody>
          <a:bodyPr>
            <a:normAutofit/>
          </a:bodyPr>
          <a:lstStyle>
            <a:lvl1pPr>
              <a:defRPr sz="2000">
                <a:solidFill>
                  <a:schemeClr val="accent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360000"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000" y="3355201"/>
            <a:ext cx="2639984"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360000" y="2332800"/>
            <a:ext cx="2639984" cy="900000"/>
          </a:xfrm>
        </p:spPr>
        <p:txBody>
          <a:bodyPr/>
          <a:lstStyle>
            <a:lvl1pPr>
              <a:defRPr>
                <a:solidFill>
                  <a:schemeClr val="accent1"/>
                </a:solidFill>
              </a:defRPr>
            </a:lvl1pPr>
          </a:lstStyle>
          <a:p>
            <a:r>
              <a:rPr lang="en-US"/>
              <a:t>Click icon to add picture</a:t>
            </a:r>
            <a:endParaRPr lang="en-AU"/>
          </a:p>
        </p:txBody>
      </p:sp>
      <p:sp>
        <p:nvSpPr>
          <p:cNvPr id="18" name="Text Placeholder 10">
            <a:extLst>
              <a:ext uri="{FF2B5EF4-FFF2-40B4-BE49-F238E27FC236}">
                <a16:creationId xmlns:a16="http://schemas.microsoft.com/office/drawing/2014/main" id="{6CA3D198-D367-1724-8C0D-5619E219D8C6}"/>
              </a:ext>
            </a:extLst>
          </p:cNvPr>
          <p:cNvSpPr>
            <a:spLocks noGrp="1"/>
          </p:cNvSpPr>
          <p:nvPr>
            <p:ph type="body" sz="quarter" idx="17"/>
          </p:nvPr>
        </p:nvSpPr>
        <p:spPr>
          <a:xfrm>
            <a:off x="3310404" y="3355201"/>
            <a:ext cx="2639983" cy="2989232"/>
          </a:xfrm>
        </p:spPr>
        <p:txBody>
          <a:bodyPr numCol="1"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Picture Placeholder 4">
            <a:extLst>
              <a:ext uri="{FF2B5EF4-FFF2-40B4-BE49-F238E27FC236}">
                <a16:creationId xmlns:a16="http://schemas.microsoft.com/office/drawing/2014/main" id="{5AB329C5-E211-EED8-9C42-D41543BA4A99}"/>
              </a:ext>
            </a:extLst>
          </p:cNvPr>
          <p:cNvSpPr>
            <a:spLocks noGrp="1"/>
          </p:cNvSpPr>
          <p:nvPr>
            <p:ph type="pic" sz="quarter" idx="18"/>
          </p:nvPr>
        </p:nvSpPr>
        <p:spPr>
          <a:xfrm>
            <a:off x="3310404" y="2332800"/>
            <a:ext cx="2639983" cy="900000"/>
          </a:xfrm>
        </p:spPr>
        <p:txBody>
          <a:bodyPr/>
          <a:lstStyle>
            <a:lvl1pPr>
              <a:defRPr>
                <a:solidFill>
                  <a:schemeClr val="accent1"/>
                </a:solidFill>
              </a:defRPr>
            </a:lvl1pPr>
          </a:lstStyle>
          <a:p>
            <a:r>
              <a:rPr lang="en-US"/>
              <a:t>Click icon to add picture</a:t>
            </a:r>
            <a:endParaRPr lang="en-AU"/>
          </a:p>
        </p:txBody>
      </p:sp>
      <p:sp>
        <p:nvSpPr>
          <p:cNvPr id="25" name="Text Placeholder 10">
            <a:extLst>
              <a:ext uri="{FF2B5EF4-FFF2-40B4-BE49-F238E27FC236}">
                <a16:creationId xmlns:a16="http://schemas.microsoft.com/office/drawing/2014/main" id="{1009DD9A-7A51-30D1-0D62-0E6A34E568C7}"/>
              </a:ext>
            </a:extLst>
          </p:cNvPr>
          <p:cNvSpPr>
            <a:spLocks noGrp="1"/>
          </p:cNvSpPr>
          <p:nvPr>
            <p:ph type="body" sz="quarter" idx="19"/>
          </p:nvPr>
        </p:nvSpPr>
        <p:spPr>
          <a:xfrm>
            <a:off x="6260807" y="3355201"/>
            <a:ext cx="2639983"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Picture Placeholder 4">
            <a:extLst>
              <a:ext uri="{FF2B5EF4-FFF2-40B4-BE49-F238E27FC236}">
                <a16:creationId xmlns:a16="http://schemas.microsoft.com/office/drawing/2014/main" id="{5DD8B38A-FDE7-79E2-A00C-39B9BBCBA381}"/>
              </a:ext>
            </a:extLst>
          </p:cNvPr>
          <p:cNvSpPr>
            <a:spLocks noGrp="1"/>
          </p:cNvSpPr>
          <p:nvPr>
            <p:ph type="pic" sz="quarter" idx="20"/>
          </p:nvPr>
        </p:nvSpPr>
        <p:spPr>
          <a:xfrm>
            <a:off x="6260807" y="2332800"/>
            <a:ext cx="2639983" cy="900000"/>
          </a:xfrm>
        </p:spPr>
        <p:txBody>
          <a:bodyPr/>
          <a:lstStyle>
            <a:lvl1pPr>
              <a:defRPr>
                <a:solidFill>
                  <a:schemeClr val="accent1"/>
                </a:solidFill>
              </a:defRPr>
            </a:lvl1pPr>
          </a:lstStyle>
          <a:p>
            <a:r>
              <a:rPr lang="en-US"/>
              <a:t>Click icon to add picture</a:t>
            </a:r>
            <a:endParaRPr lang="en-AU"/>
          </a:p>
        </p:txBody>
      </p:sp>
      <p:sp>
        <p:nvSpPr>
          <p:cNvPr id="27" name="Text Placeholder 10">
            <a:extLst>
              <a:ext uri="{FF2B5EF4-FFF2-40B4-BE49-F238E27FC236}">
                <a16:creationId xmlns:a16="http://schemas.microsoft.com/office/drawing/2014/main" id="{B0C0C868-9C61-9B83-73DA-3A15C71CC0B4}"/>
              </a:ext>
            </a:extLst>
          </p:cNvPr>
          <p:cNvSpPr>
            <a:spLocks noGrp="1"/>
          </p:cNvSpPr>
          <p:nvPr>
            <p:ph type="body" sz="quarter" idx="21"/>
          </p:nvPr>
        </p:nvSpPr>
        <p:spPr>
          <a:xfrm>
            <a:off x="9211210" y="3355201"/>
            <a:ext cx="2639990" cy="2989232"/>
          </a:xfrm>
        </p:spPr>
        <p:txBody>
          <a:bodyPr numCol="1"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Picture Placeholder 4">
            <a:extLst>
              <a:ext uri="{FF2B5EF4-FFF2-40B4-BE49-F238E27FC236}">
                <a16:creationId xmlns:a16="http://schemas.microsoft.com/office/drawing/2014/main" id="{B2DBED42-F742-ADAE-2B1A-A50A11762F8C}"/>
              </a:ext>
            </a:extLst>
          </p:cNvPr>
          <p:cNvSpPr>
            <a:spLocks noGrp="1"/>
          </p:cNvSpPr>
          <p:nvPr>
            <p:ph type="pic" sz="quarter" idx="22"/>
          </p:nvPr>
        </p:nvSpPr>
        <p:spPr>
          <a:xfrm>
            <a:off x="9211210" y="2332800"/>
            <a:ext cx="2639990" cy="900000"/>
          </a:xfrm>
        </p:spPr>
        <p:txBody>
          <a:bodyPr/>
          <a:lstStyle>
            <a:lvl1pPr>
              <a:defRPr>
                <a:solidFill>
                  <a:schemeClr val="accent1"/>
                </a:solidFill>
              </a:defRPr>
            </a:lvl1pPr>
          </a:lstStyle>
          <a:p>
            <a:r>
              <a:rPr lang="en-US"/>
              <a:t>Click icon to add picture</a:t>
            </a:r>
            <a:endParaRPr lang="en-AU"/>
          </a:p>
        </p:txBody>
      </p:sp>
      <p:cxnSp>
        <p:nvCxnSpPr>
          <p:cNvPr id="29" name="Straight Connector 28">
            <a:extLst>
              <a:ext uri="{FF2B5EF4-FFF2-40B4-BE49-F238E27FC236}">
                <a16:creationId xmlns:a16="http://schemas.microsoft.com/office/drawing/2014/main" id="{EAB228EF-DA8E-76B3-C034-63EC7362E6A7}"/>
              </a:ext>
            </a:extLst>
          </p:cNvPr>
          <p:cNvCxnSpPr>
            <a:cxnSpLocks/>
          </p:cNvCxnSpPr>
          <p:nvPr userDrawn="1"/>
        </p:nvCxnSpPr>
        <p:spPr>
          <a:xfrm>
            <a:off x="3310405"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F7AA6A-6C18-C099-1506-962138CE042D}"/>
              </a:ext>
            </a:extLst>
          </p:cNvPr>
          <p:cNvCxnSpPr>
            <a:cxnSpLocks/>
          </p:cNvCxnSpPr>
          <p:nvPr userDrawn="1"/>
        </p:nvCxnSpPr>
        <p:spPr>
          <a:xfrm>
            <a:off x="6260810"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F25C4C-77EA-D369-9C35-D1C91B5BA717}"/>
              </a:ext>
            </a:extLst>
          </p:cNvPr>
          <p:cNvCxnSpPr>
            <a:cxnSpLocks/>
          </p:cNvCxnSpPr>
          <p:nvPr userDrawn="1"/>
        </p:nvCxnSpPr>
        <p:spPr>
          <a:xfrm>
            <a:off x="9211216" y="2160000"/>
            <a:ext cx="26399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Slide Number Placeholder 4">
            <a:extLst>
              <a:ext uri="{FF2B5EF4-FFF2-40B4-BE49-F238E27FC236}">
                <a16:creationId xmlns:a16="http://schemas.microsoft.com/office/drawing/2014/main" id="{C93485ED-8DA9-FDCC-EB38-56BE72EC04D4}"/>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23" name="TextBox 22">
            <a:extLst>
              <a:ext uri="{FF2B5EF4-FFF2-40B4-BE49-F238E27FC236}">
                <a16:creationId xmlns:a16="http://schemas.microsoft.com/office/drawing/2014/main" id="{0CC068B4-8BD8-4767-8506-27CA3D655A21}"/>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pic>
        <p:nvPicPr>
          <p:cNvPr id="20" name="Picture 19">
            <a:extLst>
              <a:ext uri="{FF2B5EF4-FFF2-40B4-BE49-F238E27FC236}">
                <a16:creationId xmlns:a16="http://schemas.microsoft.com/office/drawing/2014/main" id="{B46F52BF-B297-4FB6-9018-759CA97A2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41328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1023499"/>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1023500"/>
            <a:ext cx="7560000" cy="5359716"/>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1023499"/>
            <a:ext cx="0" cy="535971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DE4EEEF2-F72A-C171-63B0-D73D7779F107}"/>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9" name="TextBox 8">
            <a:extLst>
              <a:ext uri="{FF2B5EF4-FFF2-40B4-BE49-F238E27FC236}">
                <a16:creationId xmlns:a16="http://schemas.microsoft.com/office/drawing/2014/main" id="{03F784C2-4D86-4CB2-8324-364E7A5367F1}"/>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0" name="Picture 9">
            <a:extLst>
              <a:ext uri="{FF2B5EF4-FFF2-40B4-BE49-F238E27FC236}">
                <a16:creationId xmlns:a16="http://schemas.microsoft.com/office/drawing/2014/main" id="{F48BF74B-B659-4F36-9C35-991B613883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itle and large image-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738038"/>
            <a:ext cx="12192000" cy="5119962"/>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738037"/>
            <a:ext cx="8478000" cy="4602543"/>
          </a:xfrm>
        </p:spPr>
        <p:txBody>
          <a:bodyPr/>
          <a:lstStyle/>
          <a:p>
            <a:r>
              <a:rPr lang="en-US"/>
              <a:t>Click icon to add picture</a:t>
            </a:r>
            <a:endParaRPr lang="en-AU"/>
          </a:p>
        </p:txBody>
      </p:sp>
      <p:sp>
        <p:nvSpPr>
          <p:cNvPr id="15" name="Title 1">
            <a:extLst>
              <a:ext uri="{FF2B5EF4-FFF2-40B4-BE49-F238E27FC236}">
                <a16:creationId xmlns:a16="http://schemas.microsoft.com/office/drawing/2014/main" id="{0A3BAE1F-13A2-0A46-03C4-F04ACB8305A8}"/>
              </a:ext>
            </a:extLst>
          </p:cNvPr>
          <p:cNvSpPr>
            <a:spLocks noGrp="1"/>
          </p:cNvSpPr>
          <p:nvPr>
            <p:ph type="title" hasCustomPrompt="1"/>
          </p:nvPr>
        </p:nvSpPr>
        <p:spPr>
          <a:xfrm>
            <a:off x="360000" y="1023499"/>
            <a:ext cx="9720000" cy="512994"/>
          </a:xfrm>
        </p:spPr>
        <p:txBody>
          <a:bodyPr numCol="2" spcCol="540000">
            <a:normAutofit/>
          </a:bodyPr>
          <a:lstStyle>
            <a:lvl1pPr>
              <a:defRPr sz="2000"/>
            </a:lvl1pPr>
          </a:lstStyle>
          <a:p>
            <a:r>
              <a:rPr lang="en-GB"/>
              <a:t>Click to add body copy to a two column text box.</a:t>
            </a:r>
            <a:br>
              <a:rPr lang="en-GB"/>
            </a:br>
            <a:r>
              <a:rPr lang="en-GB"/>
              <a:t>Second column</a:t>
            </a:r>
            <a:endParaRPr lang="en-US"/>
          </a:p>
        </p:txBody>
      </p:sp>
      <p:sp>
        <p:nvSpPr>
          <p:cNvPr id="8" name="Slide Number Placeholder 4">
            <a:extLst>
              <a:ext uri="{FF2B5EF4-FFF2-40B4-BE49-F238E27FC236}">
                <a16:creationId xmlns:a16="http://schemas.microsoft.com/office/drawing/2014/main" id="{2064E7F6-DBDC-87B7-3F75-D8921FA5D8C6}"/>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9" name="TextBox 8">
            <a:extLst>
              <a:ext uri="{FF2B5EF4-FFF2-40B4-BE49-F238E27FC236}">
                <a16:creationId xmlns:a16="http://schemas.microsoft.com/office/drawing/2014/main" id="{01C52217-A985-403E-8950-AD731D2486BF}"/>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0" name="Picture 9">
            <a:extLst>
              <a:ext uri="{FF2B5EF4-FFF2-40B4-BE49-F238E27FC236}">
                <a16:creationId xmlns:a16="http://schemas.microsoft.com/office/drawing/2014/main" id="{DE0C31DB-6A3A-4EAB-BE76-46C3256568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ver-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848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8484000"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359999" y="1118380"/>
            <a:ext cx="6461129" cy="2679008"/>
          </a:xfrm>
          <a:ln>
            <a:noFill/>
          </a:ln>
        </p:spPr>
        <p:txBody>
          <a:bodyPr anchor="b">
            <a:normAutofit/>
          </a:bodyPr>
          <a:lstStyle>
            <a:lvl1pPr algn="l">
              <a:lnSpc>
                <a:spcPct val="90000"/>
              </a:lnSpc>
              <a:defRPr sz="4800">
                <a:solidFill>
                  <a:schemeClr val="accent1"/>
                </a:solidFill>
              </a:defRPr>
            </a:lvl1pPr>
          </a:lstStyle>
          <a:p>
            <a:r>
              <a:rPr lang="en-US"/>
              <a:t>Click here to edit Master title slide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1"/>
            <a:ext cx="6461128" cy="433406"/>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8" y="5281874"/>
            <a:ext cx="6461130" cy="495798"/>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8" y="6266279"/>
            <a:ext cx="3634881" cy="177369"/>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pic>
        <p:nvPicPr>
          <p:cNvPr id="13" name="Picture 12">
            <a:extLst>
              <a:ext uri="{FF2B5EF4-FFF2-40B4-BE49-F238E27FC236}">
                <a16:creationId xmlns:a16="http://schemas.microsoft.com/office/drawing/2014/main" id="{3E825369-8805-DDB0-4B79-2005942F0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94891" y="470266"/>
            <a:ext cx="630000" cy="684882"/>
          </a:xfrm>
          <a:prstGeom prst="rect">
            <a:avLst/>
          </a:prstGeom>
        </p:spPr>
      </p:pic>
      <p:cxnSp>
        <p:nvCxnSpPr>
          <p:cNvPr id="20" name="Straight Connector 19">
            <a:extLst>
              <a:ext uri="{FF2B5EF4-FFF2-40B4-BE49-F238E27FC236}">
                <a16:creationId xmlns:a16="http://schemas.microsoft.com/office/drawing/2014/main" id="{04316764-BBD6-084D-DF73-AAB61B8265F9}"/>
              </a:ext>
            </a:extLst>
          </p:cNvPr>
          <p:cNvCxnSpPr>
            <a:cxnSpLocks/>
          </p:cNvCxnSpPr>
          <p:nvPr userDrawn="1"/>
        </p:nvCxnSpPr>
        <p:spPr>
          <a:xfrm>
            <a:off x="350400" y="352625"/>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566168-E3CE-22E2-405F-25E14B14F923}"/>
              </a:ext>
            </a:extLst>
          </p:cNvPr>
          <p:cNvCxnSpPr>
            <a:cxnSpLocks/>
          </p:cNvCxnSpPr>
          <p:nvPr userDrawn="1"/>
        </p:nvCxnSpPr>
        <p:spPr>
          <a:xfrm>
            <a:off x="350400" y="5046069"/>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84BFE-A6ED-3756-4C75-810432EEE573}"/>
              </a:ext>
            </a:extLst>
          </p:cNvPr>
          <p:cNvCxnSpPr>
            <a:cxnSpLocks/>
          </p:cNvCxnSpPr>
          <p:nvPr userDrawn="1"/>
        </p:nvCxnSpPr>
        <p:spPr>
          <a:xfrm>
            <a:off x="350400" y="6024762"/>
            <a:ext cx="777449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4D177E-1E7B-4770-B257-6CC731BD30A1}"/>
              </a:ext>
            </a:extLst>
          </p:cNvPr>
          <p:cNvSpPr txBox="1"/>
          <p:nvPr userDrawn="1"/>
        </p:nvSpPr>
        <p:spPr>
          <a:xfrm>
            <a:off x="350400" y="416244"/>
            <a:ext cx="6470728"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1279742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4col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727998"/>
            <a:ext cx="12192000" cy="5130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907862"/>
            <a:ext cx="2736000" cy="4495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908650"/>
            <a:ext cx="1944000" cy="2106499"/>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358063"/>
            <a:ext cx="1944000" cy="2045347"/>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a:cxnSpLocks/>
          </p:cNvCxnSpPr>
          <p:nvPr userDrawn="1"/>
        </p:nvCxnSpPr>
        <p:spPr>
          <a:xfrm>
            <a:off x="3259354"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4180708"/>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464125"/>
            <a:ext cx="2520000" cy="39250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463636"/>
            <a:ext cx="3269692" cy="391449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466651"/>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916064"/>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908651"/>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908651"/>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41" name="Title 1">
            <a:extLst>
              <a:ext uri="{FF2B5EF4-FFF2-40B4-BE49-F238E27FC236}">
                <a16:creationId xmlns:a16="http://schemas.microsoft.com/office/drawing/2014/main" id="{F231A5E0-1442-0B62-99C7-AC64111BE06C}"/>
              </a:ext>
            </a:extLst>
          </p:cNvPr>
          <p:cNvSpPr>
            <a:spLocks noGrp="1"/>
          </p:cNvSpPr>
          <p:nvPr>
            <p:ph type="title"/>
          </p:nvPr>
        </p:nvSpPr>
        <p:spPr>
          <a:xfrm>
            <a:off x="360000" y="1021686"/>
            <a:ext cx="9720000" cy="540753"/>
          </a:xfrm>
        </p:spPr>
        <p:txBody>
          <a:bodyPr/>
          <a:lstStyle>
            <a:lvl1pPr>
              <a:defRPr>
                <a:solidFill>
                  <a:schemeClr val="tx1"/>
                </a:solidFill>
              </a:defRPr>
            </a:lvl1pPr>
          </a:lstStyle>
          <a:p>
            <a:r>
              <a:rPr lang="en-US"/>
              <a:t>Click to edit Master title style</a:t>
            </a:r>
          </a:p>
        </p:txBody>
      </p:sp>
      <p:cxnSp>
        <p:nvCxnSpPr>
          <p:cNvPr id="44" name="Straight Connector 43">
            <a:extLst>
              <a:ext uri="{FF2B5EF4-FFF2-40B4-BE49-F238E27FC236}">
                <a16:creationId xmlns:a16="http://schemas.microsoft.com/office/drawing/2014/main" id="{9027F03B-0A15-2262-9BC8-F4939D0833FD}"/>
              </a:ext>
            </a:extLst>
          </p:cNvPr>
          <p:cNvCxnSpPr>
            <a:cxnSpLocks/>
          </p:cNvCxnSpPr>
          <p:nvPr userDrawn="1"/>
        </p:nvCxnSpPr>
        <p:spPr>
          <a:xfrm>
            <a:off x="5533631"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BD1C3D-CEBD-6EA5-2A56-4802371601E5}"/>
              </a:ext>
            </a:extLst>
          </p:cNvPr>
          <p:cNvCxnSpPr>
            <a:cxnSpLocks/>
          </p:cNvCxnSpPr>
          <p:nvPr userDrawn="1"/>
        </p:nvCxnSpPr>
        <p:spPr>
          <a:xfrm>
            <a:off x="8376477" y="1895337"/>
            <a:ext cx="0" cy="4545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4">
            <a:extLst>
              <a:ext uri="{FF2B5EF4-FFF2-40B4-BE49-F238E27FC236}">
                <a16:creationId xmlns:a16="http://schemas.microsoft.com/office/drawing/2014/main" id="{77E46F2F-0564-4BFF-CBCB-A24A2D719052}"/>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21" name="TextBox 20">
            <a:extLst>
              <a:ext uri="{FF2B5EF4-FFF2-40B4-BE49-F238E27FC236}">
                <a16:creationId xmlns:a16="http://schemas.microsoft.com/office/drawing/2014/main" id="{E6689F21-AF50-4DEE-A3C5-206F1589F84C}"/>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22" name="Picture 21">
            <a:extLst>
              <a:ext uri="{FF2B5EF4-FFF2-40B4-BE49-F238E27FC236}">
                <a16:creationId xmlns:a16="http://schemas.microsoft.com/office/drawing/2014/main" id="{EA62BD07-81EA-4948-8C92-C01E62F7F4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913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Image with two multi-content boxes-1">
    <p:spTree>
      <p:nvGrpSpPr>
        <p:cNvPr id="1" name=""/>
        <p:cNvGrpSpPr/>
        <p:nvPr/>
      </p:nvGrpSpPr>
      <p:grpSpPr>
        <a:xfrm>
          <a:off x="0" y="0"/>
          <a:ext cx="0" cy="0"/>
          <a:chOff x="0" y="0"/>
          <a:chExt cx="0" cy="0"/>
        </a:xfrm>
      </p:grpSpPr>
      <p:sp>
        <p:nvSpPr>
          <p:cNvPr id="2" name="Title 1"/>
          <p:cNvSpPr>
            <a:spLocks noGrp="1"/>
          </p:cNvSpPr>
          <p:nvPr>
            <p:ph type="title"/>
          </p:nvPr>
        </p:nvSpPr>
        <p:spPr>
          <a:xfrm>
            <a:off x="540000" y="1023499"/>
            <a:ext cx="9531360" cy="635316"/>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7127999" y="1868678"/>
            <a:ext cx="4679995" cy="210819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109725"/>
            <a:ext cx="4679994" cy="194837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2A67116-4454-462F-A3FD-DC94D36B8379}"/>
              </a:ext>
            </a:extLst>
          </p:cNvPr>
          <p:cNvCxnSpPr>
            <a:cxnSpLocks/>
          </p:cNvCxnSpPr>
          <p:nvPr userDrawn="1"/>
        </p:nvCxnSpPr>
        <p:spPr>
          <a:xfrm>
            <a:off x="360000" y="1023499"/>
            <a:ext cx="0" cy="5291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868677"/>
            <a:ext cx="6229350" cy="4445211"/>
          </a:xfrm>
        </p:spPr>
        <p:txBody>
          <a:bodyPr/>
          <a:lstStyle>
            <a:lvl1pPr>
              <a:defRPr>
                <a:solidFill>
                  <a:schemeClr val="bg2"/>
                </a:solidFill>
              </a:defRPr>
            </a:lvl1p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90027"/>
            <a:ext cx="4703999" cy="180000"/>
          </a:xfrm>
        </p:spPr>
        <p:txBody>
          <a:bodyPr>
            <a:normAutofit/>
          </a:bodyPr>
          <a:lstStyle>
            <a:lvl1pPr>
              <a:defRPr sz="1000">
                <a:solidFill>
                  <a:schemeClr val="bg2"/>
                </a:solidFill>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868677"/>
            <a:ext cx="0" cy="450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8A154ECA-2820-004C-9512-C52904C8E31D}"/>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3" name="TextBox 12">
            <a:extLst>
              <a:ext uri="{FF2B5EF4-FFF2-40B4-BE49-F238E27FC236}">
                <a16:creationId xmlns:a16="http://schemas.microsoft.com/office/drawing/2014/main" id="{9EB11CCB-2F21-4460-AC57-CA114663A9C4}"/>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pic>
        <p:nvPicPr>
          <p:cNvPr id="18" name="Picture 17">
            <a:extLst>
              <a:ext uri="{FF2B5EF4-FFF2-40B4-BE49-F238E27FC236}">
                <a16:creationId xmlns:a16="http://schemas.microsoft.com/office/drawing/2014/main" id="{C04A2644-5E30-4CCF-B2AD-293AEB7506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56369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13" name="Title 1">
            <a:extLst>
              <a:ext uri="{FF2B5EF4-FFF2-40B4-BE49-F238E27FC236}">
                <a16:creationId xmlns:a16="http://schemas.microsoft.com/office/drawing/2014/main" id="{7433EBC9-B421-80F4-B4C3-BE4DCB3E71BD}"/>
              </a:ext>
            </a:extLst>
          </p:cNvPr>
          <p:cNvSpPr>
            <a:spLocks noGrp="1"/>
          </p:cNvSpPr>
          <p:nvPr>
            <p:ph type="title"/>
          </p:nvPr>
        </p:nvSpPr>
        <p:spPr>
          <a:xfrm>
            <a:off x="360000" y="1023499"/>
            <a:ext cx="9720000" cy="1009652"/>
          </a:xfrm>
        </p:spPr>
        <p:txBody>
          <a:bodyPr/>
          <a:lstStyle>
            <a:lvl1pPr>
              <a:defRPr>
                <a:solidFill>
                  <a:schemeClr val="accent1"/>
                </a:solidFill>
              </a:defRPr>
            </a:lvl1pPr>
          </a:lstStyle>
          <a:p>
            <a:r>
              <a:rPr lang="en-US"/>
              <a:t>Click to edit Master title style</a:t>
            </a:r>
          </a:p>
        </p:txBody>
      </p:sp>
      <p:sp>
        <p:nvSpPr>
          <p:cNvPr id="6" name="TextBox 5">
            <a:extLst>
              <a:ext uri="{FF2B5EF4-FFF2-40B4-BE49-F238E27FC236}">
                <a16:creationId xmlns:a16="http://schemas.microsoft.com/office/drawing/2014/main" id="{03B1577E-298A-40EB-951B-5D0A59C0732C}"/>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bg2"/>
                </a:solidFill>
                <a:latin typeface="Public Sans Light" pitchFamily="2" charset="0"/>
              </a:rPr>
              <a:t>Department of Regional NSW</a:t>
            </a:r>
          </a:p>
        </p:txBody>
      </p:sp>
      <p:pic>
        <p:nvPicPr>
          <p:cNvPr id="7" name="Picture 6">
            <a:extLst>
              <a:ext uri="{FF2B5EF4-FFF2-40B4-BE49-F238E27FC236}">
                <a16:creationId xmlns:a16="http://schemas.microsoft.com/office/drawing/2014/main" id="{7D0FBA30-9DB0-4708-AA27-F4283B4DBF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196685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5" name="TextBox 4">
            <a:extLst>
              <a:ext uri="{FF2B5EF4-FFF2-40B4-BE49-F238E27FC236}">
                <a16:creationId xmlns:a16="http://schemas.microsoft.com/office/drawing/2014/main" id="{E7171B96-BE1A-4A33-B627-DDECD4F4382E}"/>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bg2"/>
                </a:solidFill>
                <a:latin typeface="Public Sans Light" pitchFamily="2" charset="0"/>
              </a:rPr>
              <a:t>Department of Regional NSW</a:t>
            </a:r>
          </a:p>
        </p:txBody>
      </p:sp>
      <p:pic>
        <p:nvPicPr>
          <p:cNvPr id="6" name="Picture 5">
            <a:extLst>
              <a:ext uri="{FF2B5EF4-FFF2-40B4-BE49-F238E27FC236}">
                <a16:creationId xmlns:a16="http://schemas.microsoft.com/office/drawing/2014/main" id="{C9826CB8-776C-4D6B-8A92-40BE29CE82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Tree>
    <p:extLst>
      <p:ext uri="{BB962C8B-B14F-4D97-AF65-F5344CB8AC3E}">
        <p14:creationId xmlns:p14="http://schemas.microsoft.com/office/powerpoint/2010/main" val="3039702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3B4-81A5-4F76-9938-7BE09B7BD93E}"/>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D9E5E55B-0AAB-4D73-94CC-2FCD00B9EFC2}"/>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657659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C783B-E723-4537-A8FE-DE29FE2B32AC}"/>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42181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bg2"/>
                </a:solidFill>
              </a:defRPr>
            </a:lvl1pPr>
          </a:lstStyle>
          <a:p>
            <a:r>
              <a:rPr lang="en-US"/>
              <a:t>Thank you</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
        <p:nvSpPr>
          <p:cNvPr id="6" name="TextBox 5">
            <a:extLst>
              <a:ext uri="{FF2B5EF4-FFF2-40B4-BE49-F238E27FC236}">
                <a16:creationId xmlns:a16="http://schemas.microsoft.com/office/drawing/2014/main" id="{3F8E8429-0750-4318-98AA-60C9725D6B29}"/>
              </a:ext>
            </a:extLst>
          </p:cNvPr>
          <p:cNvSpPr txBox="1"/>
          <p:nvPr userDrawn="1"/>
        </p:nvSpPr>
        <p:spPr>
          <a:xfrm>
            <a:off x="540000" y="360000"/>
            <a:ext cx="8483962" cy="461665"/>
          </a:xfrm>
          <a:prstGeom prst="rect">
            <a:avLst/>
          </a:prstGeom>
          <a:noFill/>
        </p:spPr>
        <p:txBody>
          <a:bodyPr wrap="square" lIns="0" rtlCol="0">
            <a:spAutoFit/>
          </a:bodyPr>
          <a:lstStyle/>
          <a:p>
            <a:r>
              <a:rPr lang="en-AU" sz="1400">
                <a:solidFill>
                  <a:schemeClr val="bg2"/>
                </a:solidFill>
                <a:latin typeface="Public Sans SemiBold" pitchFamily="2" charset="0"/>
              </a:rPr>
              <a:t>Resources Regulator</a:t>
            </a:r>
          </a:p>
          <a:p>
            <a:r>
              <a:rPr lang="en-AU" sz="1000">
                <a:solidFill>
                  <a:schemeClr val="bg2"/>
                </a:solidFill>
                <a:latin typeface="Public Sans Light" pitchFamily="2" charset="0"/>
              </a:rPr>
              <a:t>Department of Regional NSW</a:t>
            </a:r>
          </a:p>
        </p:txBody>
      </p:sp>
    </p:spTree>
    <p:extLst>
      <p:ext uri="{BB962C8B-B14F-4D97-AF65-F5344CB8AC3E}">
        <p14:creationId xmlns:p14="http://schemas.microsoft.com/office/powerpoint/2010/main" val="310195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ver-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77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1" name="Text Placeholder 10">
            <a:extLst>
              <a:ext uri="{FF2B5EF4-FFF2-40B4-BE49-F238E27FC236}">
                <a16:creationId xmlns:a16="http://schemas.microsoft.com/office/drawing/2014/main" id="{2D45323E-C5B6-56B0-AFD9-52F8D4C9A8B6}"/>
              </a:ext>
            </a:extLst>
          </p:cNvPr>
          <p:cNvSpPr>
            <a:spLocks noGrp="1"/>
          </p:cNvSpPr>
          <p:nvPr>
            <p:ph type="body" sz="quarter" idx="15" hasCustomPrompt="1"/>
          </p:nvPr>
        </p:nvSpPr>
        <p:spPr>
          <a:xfrm>
            <a:off x="3420000" y="3960001"/>
            <a:ext cx="7056004" cy="433406"/>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2" name="Text Placeholder 14">
            <a:extLst>
              <a:ext uri="{FF2B5EF4-FFF2-40B4-BE49-F238E27FC236}">
                <a16:creationId xmlns:a16="http://schemas.microsoft.com/office/drawing/2014/main" id="{1797FDBA-D1FA-A4E0-4ACA-6DBB39DC8A10}"/>
              </a:ext>
            </a:extLst>
          </p:cNvPr>
          <p:cNvSpPr>
            <a:spLocks noGrp="1"/>
          </p:cNvSpPr>
          <p:nvPr>
            <p:ph type="body" sz="quarter" idx="11" hasCustomPrompt="1"/>
          </p:nvPr>
        </p:nvSpPr>
        <p:spPr>
          <a:xfrm>
            <a:off x="3419999" y="5281874"/>
            <a:ext cx="7056012" cy="495798"/>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23" name="Text Placeholder 14">
            <a:extLst>
              <a:ext uri="{FF2B5EF4-FFF2-40B4-BE49-F238E27FC236}">
                <a16:creationId xmlns:a16="http://schemas.microsoft.com/office/drawing/2014/main" id="{F0FA2A93-81A6-B969-74C6-C559BC8D51E3}"/>
              </a:ext>
            </a:extLst>
          </p:cNvPr>
          <p:cNvSpPr>
            <a:spLocks noGrp="1"/>
          </p:cNvSpPr>
          <p:nvPr>
            <p:ph type="body" sz="quarter" idx="16" hasCustomPrompt="1"/>
          </p:nvPr>
        </p:nvSpPr>
        <p:spPr>
          <a:xfrm>
            <a:off x="3441828" y="6266280"/>
            <a:ext cx="2812101" cy="177338"/>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28" name="Title 1">
            <a:extLst>
              <a:ext uri="{FF2B5EF4-FFF2-40B4-BE49-F238E27FC236}">
                <a16:creationId xmlns:a16="http://schemas.microsoft.com/office/drawing/2014/main" id="{5E5C2EFF-07BE-7717-DCA0-22F4D3DE2845}"/>
              </a:ext>
            </a:extLst>
          </p:cNvPr>
          <p:cNvSpPr>
            <a:spLocks noGrp="1"/>
          </p:cNvSpPr>
          <p:nvPr>
            <p:ph type="ctrTitle" hasCustomPrompt="1"/>
          </p:nvPr>
        </p:nvSpPr>
        <p:spPr>
          <a:xfrm>
            <a:off x="3419998" y="1118380"/>
            <a:ext cx="7056001" cy="2679008"/>
          </a:xfrm>
          <a:ln>
            <a:noFill/>
          </a:ln>
        </p:spPr>
        <p:txBody>
          <a:bodyPr anchor="b">
            <a:normAutofit/>
          </a:bodyPr>
          <a:lstStyle>
            <a:lvl1pPr algn="l">
              <a:lnSpc>
                <a:spcPct val="90000"/>
              </a:lnSpc>
              <a:defRPr sz="4800">
                <a:solidFill>
                  <a:schemeClr val="accent1"/>
                </a:solidFill>
              </a:defRPr>
            </a:lvl1pPr>
          </a:lstStyle>
          <a:p>
            <a:r>
              <a:rPr lang="en-US"/>
              <a:t>Click here to edit</a:t>
            </a:r>
            <a:br>
              <a:rPr lang="en-US"/>
            </a:br>
            <a:r>
              <a:rPr lang="en-US"/>
              <a:t>Master title slide</a:t>
            </a:r>
          </a:p>
        </p:txBody>
      </p:sp>
      <p:pic>
        <p:nvPicPr>
          <p:cNvPr id="14" name="Picture 13">
            <a:extLst>
              <a:ext uri="{FF2B5EF4-FFF2-40B4-BE49-F238E27FC236}">
                <a16:creationId xmlns:a16="http://schemas.microsoft.com/office/drawing/2014/main" id="{8A90BA8E-BC98-0362-46F3-B20F2A76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12" name="TextBox 11">
            <a:extLst>
              <a:ext uri="{FF2B5EF4-FFF2-40B4-BE49-F238E27FC236}">
                <a16:creationId xmlns:a16="http://schemas.microsoft.com/office/drawing/2014/main" id="{EBE8C5A1-512E-448A-BD22-9D0B06A2BD0D}"/>
              </a:ext>
            </a:extLst>
          </p:cNvPr>
          <p:cNvSpPr txBox="1"/>
          <p:nvPr userDrawn="1"/>
        </p:nvSpPr>
        <p:spPr>
          <a:xfrm>
            <a:off x="3419996" y="277465"/>
            <a:ext cx="6470728"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4172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ver-8">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12926" y="0"/>
            <a:ext cx="3708000" cy="6858000"/>
          </a:xfrm>
        </p:spPr>
        <p:txBody>
          <a:bodyPr/>
          <a:lstStyle/>
          <a:p>
            <a:r>
              <a:rPr lang="en-US"/>
              <a:t>Click icon to add picture</a:t>
            </a:r>
            <a:endParaRPr lang="en-AU"/>
          </a:p>
        </p:txBody>
      </p:sp>
      <p:sp>
        <p:nvSpPr>
          <p:cNvPr id="2" name="Title 1"/>
          <p:cNvSpPr>
            <a:spLocks noGrp="1"/>
          </p:cNvSpPr>
          <p:nvPr>
            <p:ph type="ctrTitle" hasCustomPrompt="1"/>
          </p:nvPr>
        </p:nvSpPr>
        <p:spPr>
          <a:xfrm>
            <a:off x="360000" y="1118380"/>
            <a:ext cx="4680000" cy="2679008"/>
          </a:xfrm>
          <a:ln>
            <a:noFill/>
          </a:ln>
        </p:spPr>
        <p:txBody>
          <a:bodyPr anchor="b">
            <a:normAutofit/>
          </a:bodyPr>
          <a:lstStyle>
            <a:lvl1pPr algn="l">
              <a:lnSpc>
                <a:spcPct val="90000"/>
              </a:lnSpc>
              <a:defRPr sz="4800">
                <a:solidFill>
                  <a:schemeClr val="accent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3960000"/>
            <a:ext cx="2879999" cy="1176813"/>
          </a:xfrm>
        </p:spPr>
        <p:txBody>
          <a:bodyPr anchor="t">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72064" y="3960000"/>
            <a:ext cx="3289519" cy="1176813"/>
          </a:xfrm>
        </p:spPr>
        <p:txBody>
          <a:bodyPr>
            <a:noAutofit/>
          </a:bodyPr>
          <a:lstStyle>
            <a:lvl1pPr>
              <a:lnSpc>
                <a:spcPct val="100000"/>
              </a:lnSpc>
              <a:spcAft>
                <a:spcPts val="0"/>
              </a:spcAft>
              <a:defRPr sz="1600" b="0">
                <a:solidFill>
                  <a:schemeClr val="accent1"/>
                </a:solidFill>
                <a:latin typeface="Public Sans SemiBold" pitchFamily="2" charset="0"/>
              </a:defRPr>
            </a:lvl1pPr>
            <a:lvl2pPr>
              <a:lnSpc>
                <a:spcPct val="100000"/>
              </a:lnSpc>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880000" cy="280136"/>
          </a:xfrm>
        </p:spPr>
        <p:txBody>
          <a:bodyPr anchor="t">
            <a:noAutofit/>
          </a:bodyPr>
          <a:lstStyle>
            <a:lvl1pPr algn="l">
              <a:defRPr sz="16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pic>
        <p:nvPicPr>
          <p:cNvPr id="18" name="Picture 17">
            <a:extLst>
              <a:ext uri="{FF2B5EF4-FFF2-40B4-BE49-F238E27FC236}">
                <a16:creationId xmlns:a16="http://schemas.microsoft.com/office/drawing/2014/main" id="{9F57BC3E-DB61-A3E1-47CD-7334FA39B2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12" name="TextBox 11">
            <a:extLst>
              <a:ext uri="{FF2B5EF4-FFF2-40B4-BE49-F238E27FC236}">
                <a16:creationId xmlns:a16="http://schemas.microsoft.com/office/drawing/2014/main" id="{8B69F200-5288-4470-B43D-94A9B4532BFE}"/>
              </a:ext>
            </a:extLst>
          </p:cNvPr>
          <p:cNvSpPr txBox="1"/>
          <p:nvPr userDrawn="1"/>
        </p:nvSpPr>
        <p:spPr>
          <a:xfrm>
            <a:off x="360884" y="278695"/>
            <a:ext cx="4499116"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2192872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Acknowledgemen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C1786-14C3-47E9-9B81-FCE7061681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15861" y="5821728"/>
            <a:ext cx="629907" cy="684782"/>
          </a:xfrm>
          <a:prstGeom prst="rect">
            <a:avLst/>
          </a:prstGeom>
        </p:spPr>
      </p:pic>
      <p:sp>
        <p:nvSpPr>
          <p:cNvPr id="5" name="TextBox 4">
            <a:extLst>
              <a:ext uri="{FF2B5EF4-FFF2-40B4-BE49-F238E27FC236}">
                <a16:creationId xmlns:a16="http://schemas.microsoft.com/office/drawing/2014/main" id="{6E4E8D2D-949F-4522-A3D5-D75D3A0A4D8D}"/>
              </a:ext>
            </a:extLst>
          </p:cNvPr>
          <p:cNvSpPr txBox="1"/>
          <p:nvPr userDrawn="1"/>
        </p:nvSpPr>
        <p:spPr>
          <a:xfrm>
            <a:off x="1899683" y="2347035"/>
            <a:ext cx="8662264" cy="261610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000">
                <a:solidFill>
                  <a:schemeClr val="bg2"/>
                </a:solidFill>
              </a:rPr>
              <a:t>The Department of Regional New South Wales acknowledges that it stands on Country which always was and always will be Aboriginal land. We acknowledge the Traditional Custodians of the land and waters, and we show our respect for Elders past, present and emerging. We are committed to providing places in which Aboriginal people are included socially, culturally and economically through thoughtful and collaborative approaches to our work.</a:t>
            </a:r>
            <a:endParaRPr lang="en-US" sz="2000">
              <a:solidFill>
                <a:schemeClr val="bg2"/>
              </a:solidFill>
            </a:endParaRPr>
          </a:p>
          <a:p>
            <a:endParaRPr lang="en-AU">
              <a:solidFill>
                <a:schemeClr val="bg2"/>
              </a:solidFill>
            </a:endParaRPr>
          </a:p>
        </p:txBody>
      </p:sp>
    </p:spTree>
    <p:extLst>
      <p:ext uri="{BB962C8B-B14F-4D97-AF65-F5344CB8AC3E}">
        <p14:creationId xmlns:p14="http://schemas.microsoft.com/office/powerpoint/2010/main" val="51215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s-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2414798"/>
            <a:ext cx="12192000" cy="44432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1185499"/>
            <a:ext cx="9720000" cy="1009652"/>
          </a:xfrm>
        </p:spPr>
        <p:txBody>
          <a:bodyPr/>
          <a:lstStyle>
            <a:lvl1pPr>
              <a:defRPr>
                <a:solidFill>
                  <a:schemeClr val="tx1"/>
                </a:solidFill>
              </a:defRPr>
            </a:lvl1pPr>
          </a:lstStyle>
          <a:p>
            <a:r>
              <a:rPr lang="en-US"/>
              <a:t>Click to edit Master title style</a:t>
            </a:r>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2647145"/>
            <a:ext cx="11447462" cy="3649207"/>
          </a:xfrm>
        </p:spPr>
        <p:txBody>
          <a:bodyPr/>
          <a:lstStyle/>
          <a:p>
            <a:r>
              <a:rPr lang="en-US"/>
              <a:t>Click icon to add table</a:t>
            </a:r>
            <a:endParaRPr lang="en-AU"/>
          </a:p>
        </p:txBody>
      </p:sp>
      <p:pic>
        <p:nvPicPr>
          <p:cNvPr id="9" name="Picture 8">
            <a:extLst>
              <a:ext uri="{FF2B5EF4-FFF2-40B4-BE49-F238E27FC236}">
                <a16:creationId xmlns:a16="http://schemas.microsoft.com/office/drawing/2014/main" id="{C0A6054D-B54F-072A-D9B6-FAB2DFB7B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8" name="TextBox 7">
            <a:extLst>
              <a:ext uri="{FF2B5EF4-FFF2-40B4-BE49-F238E27FC236}">
                <a16:creationId xmlns:a16="http://schemas.microsoft.com/office/drawing/2014/main" id="{39EF8BB2-8F37-4824-87BD-196E9C36040E}"/>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356517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ntents-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CE5162D-9809-7EBA-AA2D-C24D4E308585}"/>
              </a:ext>
            </a:extLst>
          </p:cNvPr>
          <p:cNvSpPr>
            <a:spLocks noGrp="1"/>
          </p:cNvSpPr>
          <p:nvPr>
            <p:ph type="title"/>
          </p:nvPr>
        </p:nvSpPr>
        <p:spPr>
          <a:xfrm>
            <a:off x="360000" y="1185499"/>
            <a:ext cx="9720000" cy="918793"/>
          </a:xfrm>
        </p:spPr>
        <p:txBody>
          <a:bodyPr/>
          <a:lstStyle>
            <a:lvl1pPr>
              <a:defRPr>
                <a:solidFill>
                  <a:schemeClr val="tx1"/>
                </a:solidFill>
              </a:defRPr>
            </a:lvl1pPr>
          </a:lstStyle>
          <a:p>
            <a:r>
              <a:rPr lang="en-US"/>
              <a:t>Click to edit Master title style</a:t>
            </a:r>
          </a:p>
        </p:txBody>
      </p:sp>
      <p:sp>
        <p:nvSpPr>
          <p:cNvPr id="14" name="Table Placeholder 9">
            <a:extLst>
              <a:ext uri="{FF2B5EF4-FFF2-40B4-BE49-F238E27FC236}">
                <a16:creationId xmlns:a16="http://schemas.microsoft.com/office/drawing/2014/main" id="{5E86A28A-F276-A7C0-9E0D-336CB5FFD201}"/>
              </a:ext>
            </a:extLst>
          </p:cNvPr>
          <p:cNvSpPr>
            <a:spLocks noGrp="1"/>
          </p:cNvSpPr>
          <p:nvPr>
            <p:ph type="tbl" sz="quarter" idx="15"/>
          </p:nvPr>
        </p:nvSpPr>
        <p:spPr>
          <a:xfrm>
            <a:off x="360363" y="2340000"/>
            <a:ext cx="11447462" cy="4049229"/>
          </a:xfrm>
        </p:spPr>
        <p:txBody>
          <a:bodyPr/>
          <a:lstStyle/>
          <a:p>
            <a:r>
              <a:rPr lang="en-US"/>
              <a:t>Click icon to add table</a:t>
            </a:r>
            <a:endParaRPr lang="en-AU"/>
          </a:p>
        </p:txBody>
      </p:sp>
      <p:pic>
        <p:nvPicPr>
          <p:cNvPr id="10" name="Picture 9">
            <a:extLst>
              <a:ext uri="{FF2B5EF4-FFF2-40B4-BE49-F238E27FC236}">
                <a16:creationId xmlns:a16="http://schemas.microsoft.com/office/drawing/2014/main" id="{FF7491B3-58EA-9D63-E559-ACC0BFD7D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338717"/>
            <a:ext cx="629907" cy="684782"/>
          </a:xfrm>
          <a:prstGeom prst="rect">
            <a:avLst/>
          </a:prstGeom>
        </p:spPr>
      </p:pic>
      <p:sp>
        <p:nvSpPr>
          <p:cNvPr id="7" name="Slide Number Placeholder 4">
            <a:extLst>
              <a:ext uri="{FF2B5EF4-FFF2-40B4-BE49-F238E27FC236}">
                <a16:creationId xmlns:a16="http://schemas.microsoft.com/office/drawing/2014/main" id="{7CA729B3-6E93-2DB4-A425-896AB2DC0CF9}"/>
              </a:ext>
            </a:extLst>
          </p:cNvPr>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8" name="TextBox 7">
            <a:extLst>
              <a:ext uri="{FF2B5EF4-FFF2-40B4-BE49-F238E27FC236}">
                <a16:creationId xmlns:a16="http://schemas.microsoft.com/office/drawing/2014/main" id="{6E09B39B-8FAF-445E-9E34-B5D086682E69}"/>
              </a:ext>
            </a:extLst>
          </p:cNvPr>
          <p:cNvSpPr txBox="1"/>
          <p:nvPr userDrawn="1"/>
        </p:nvSpPr>
        <p:spPr>
          <a:xfrm>
            <a:off x="358789" y="277465"/>
            <a:ext cx="9720000" cy="461665"/>
          </a:xfrm>
          <a:prstGeom prst="rect">
            <a:avLst/>
          </a:prstGeom>
          <a:noFill/>
        </p:spPr>
        <p:txBody>
          <a:bodyPr wrap="square" lIns="0" rtlCol="0">
            <a:spAutoFit/>
          </a:bodyPr>
          <a:lstStyle/>
          <a:p>
            <a:r>
              <a:rPr lang="en-AU" sz="1400">
                <a:solidFill>
                  <a:schemeClr val="tx1"/>
                </a:solidFill>
                <a:latin typeface="Public Sans SemiBold" pitchFamily="2" charset="0"/>
              </a:rPr>
              <a:t>Resources Regulator</a:t>
            </a:r>
          </a:p>
          <a:p>
            <a:r>
              <a:rPr lang="en-AU" sz="1000">
                <a:solidFill>
                  <a:schemeClr val="tx1"/>
                </a:solidFill>
                <a:latin typeface="Public Sans Light" pitchFamily="2" charset="0"/>
              </a:rPr>
              <a:t>Department of Regional NSW</a:t>
            </a:r>
          </a:p>
        </p:txBody>
      </p:sp>
    </p:spTree>
    <p:extLst>
      <p:ext uri="{BB962C8B-B14F-4D97-AF65-F5344CB8AC3E}">
        <p14:creationId xmlns:p14="http://schemas.microsoft.com/office/powerpoint/2010/main" val="2505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Divider-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2" y="0"/>
            <a:ext cx="12192001" cy="33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3" name="Straight Connector 12">
            <a:extLst>
              <a:ext uri="{FF2B5EF4-FFF2-40B4-BE49-F238E27FC236}">
                <a16:creationId xmlns:a16="http://schemas.microsoft.com/office/drawing/2014/main" id="{F531392B-0D51-4D46-D377-ECD24A94BE3A}"/>
              </a:ext>
            </a:extLst>
          </p:cNvPr>
          <p:cNvCxnSpPr>
            <a:cxnSpLocks/>
          </p:cNvCxnSpPr>
          <p:nvPr userDrawn="1"/>
        </p:nvCxnSpPr>
        <p:spPr>
          <a:xfrm>
            <a:off x="350400" y="352625"/>
            <a:ext cx="11491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090EDAD-45F0-8156-4827-26A66C700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46" y="468768"/>
            <a:ext cx="629907" cy="684782"/>
          </a:xfrm>
          <a:prstGeom prst="rect">
            <a:avLst/>
          </a:prstGeom>
        </p:spPr>
      </p:pic>
      <p:sp>
        <p:nvSpPr>
          <p:cNvPr id="10" name="TextBox 9">
            <a:extLst>
              <a:ext uri="{FF2B5EF4-FFF2-40B4-BE49-F238E27FC236}">
                <a16:creationId xmlns:a16="http://schemas.microsoft.com/office/drawing/2014/main" id="{4E5C5019-A4D3-4490-8A62-2D202F367A43}"/>
              </a:ext>
            </a:extLst>
          </p:cNvPr>
          <p:cNvSpPr txBox="1"/>
          <p:nvPr userDrawn="1"/>
        </p:nvSpPr>
        <p:spPr>
          <a:xfrm>
            <a:off x="350400" y="416244"/>
            <a:ext cx="6470728" cy="461665"/>
          </a:xfrm>
          <a:prstGeom prst="rect">
            <a:avLst/>
          </a:prstGeom>
          <a:noFill/>
        </p:spPr>
        <p:txBody>
          <a:bodyPr wrap="square" lIns="0" rtlCol="0">
            <a:spAutoFit/>
          </a:bodyPr>
          <a:lstStyle/>
          <a:p>
            <a:r>
              <a:rPr lang="en-AU" sz="1400">
                <a:solidFill>
                  <a:schemeClr val="accent1"/>
                </a:solidFill>
                <a:latin typeface="Public Sans SemiBold" pitchFamily="2" charset="0"/>
              </a:rPr>
              <a:t>Resources Regulator</a:t>
            </a:r>
          </a:p>
          <a:p>
            <a:r>
              <a:rPr lang="en-AU" sz="1000">
                <a:solidFill>
                  <a:schemeClr val="accent1"/>
                </a:solidFill>
                <a:latin typeface="Public Sans Light" pitchFamily="2" charset="0"/>
              </a:rPr>
              <a:t>Department of Regional NSW</a:t>
            </a:r>
          </a:p>
        </p:txBody>
      </p:sp>
    </p:spTree>
    <p:extLst>
      <p:ext uri="{BB962C8B-B14F-4D97-AF65-F5344CB8AC3E}">
        <p14:creationId xmlns:p14="http://schemas.microsoft.com/office/powerpoint/2010/main" val="428838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Divider-6">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612021"/>
            <a:ext cx="10242886" cy="1009606"/>
          </a:xfrm>
          <a:ln>
            <a:noFill/>
          </a:ln>
        </p:spPr>
        <p:txBody>
          <a:bodyPr anchor="t">
            <a:normAutofit/>
          </a:bodyPr>
          <a:lstStyle>
            <a:lvl1pPr algn="l">
              <a:lnSpc>
                <a:spcPct val="90000"/>
              </a:lnSpc>
              <a:defRPr sz="4800">
                <a:solidFill>
                  <a:schemeClr val="accent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974283"/>
            <a:ext cx="10242886" cy="523717"/>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accent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613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435772-FE2A-CAC5-CF25-A57307791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Tree>
    <p:extLst>
      <p:ext uri="{BB962C8B-B14F-4D97-AF65-F5344CB8AC3E}">
        <p14:creationId xmlns:p14="http://schemas.microsoft.com/office/powerpoint/2010/main" val="398019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69" r:id="rId3"/>
    <p:sldLayoutId id="2147483694" r:id="rId4"/>
    <p:sldLayoutId id="2147483709" r:id="rId5"/>
    <p:sldLayoutId id="2147483675" r:id="rId6"/>
    <p:sldLayoutId id="2147483676" r:id="rId7"/>
    <p:sldLayoutId id="2147483697" r:id="rId8"/>
    <p:sldLayoutId id="2147483698" r:id="rId9"/>
    <p:sldLayoutId id="2147483672" r:id="rId10"/>
    <p:sldLayoutId id="2147483677" r:id="rId11"/>
    <p:sldLayoutId id="2147483664" r:id="rId12"/>
    <p:sldLayoutId id="2147483701" r:id="rId13"/>
    <p:sldLayoutId id="2147483678" r:id="rId14"/>
    <p:sldLayoutId id="2147483679" r:id="rId15"/>
    <p:sldLayoutId id="2147483680" r:id="rId16"/>
    <p:sldLayoutId id="2147483703" r:id="rId17"/>
    <p:sldLayoutId id="2147483681" r:id="rId18"/>
    <p:sldLayoutId id="2147483682" r:id="rId19"/>
    <p:sldLayoutId id="2147483683" r:id="rId20"/>
    <p:sldLayoutId id="2147483685" r:id="rId21"/>
    <p:sldLayoutId id="2147483666" r:id="rId22"/>
    <p:sldLayoutId id="2147483667" r:id="rId23"/>
    <p:sldLayoutId id="2147483705" r:id="rId24"/>
    <p:sldLayoutId id="2147483706" r:id="rId25"/>
    <p:sldLayoutId id="2147483708" r:id="rId26"/>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0D198-68FB-27EA-546E-182BA95DC519}"/>
              </a:ext>
            </a:extLst>
          </p:cNvPr>
          <p:cNvSpPr>
            <a:spLocks noGrp="1"/>
          </p:cNvSpPr>
          <p:nvPr>
            <p:ph type="ctrTitle"/>
          </p:nvPr>
        </p:nvSpPr>
        <p:spPr/>
        <p:txBody>
          <a:bodyPr/>
          <a:lstStyle/>
          <a:p>
            <a:r>
              <a:rPr lang="en-US" dirty="0"/>
              <a:t>Lifting and Cranage Online Intervention </a:t>
            </a:r>
            <a:br>
              <a:rPr lang="en-US" dirty="0"/>
            </a:br>
            <a:br>
              <a:rPr lang="en-US" dirty="0"/>
            </a:br>
            <a:r>
              <a:rPr lang="en-US" dirty="0"/>
              <a:t>NSW Mining Industry</a:t>
            </a:r>
          </a:p>
        </p:txBody>
      </p:sp>
      <p:sp>
        <p:nvSpPr>
          <p:cNvPr id="5" name="Text Placeholder 4">
            <a:extLst>
              <a:ext uri="{FF2B5EF4-FFF2-40B4-BE49-F238E27FC236}">
                <a16:creationId xmlns:a16="http://schemas.microsoft.com/office/drawing/2014/main" id="{970F5BC2-0836-49C8-0590-8329C0CD58A9}"/>
              </a:ext>
            </a:extLst>
          </p:cNvPr>
          <p:cNvSpPr>
            <a:spLocks noGrp="1"/>
          </p:cNvSpPr>
          <p:nvPr>
            <p:ph type="body" sz="quarter" idx="11"/>
          </p:nvPr>
        </p:nvSpPr>
        <p:spPr/>
        <p:txBody>
          <a:bodyPr/>
          <a:lstStyle/>
          <a:p>
            <a:r>
              <a:rPr lang="en-US"/>
              <a:t>Anthony Margetts</a:t>
            </a:r>
          </a:p>
          <a:p>
            <a:r>
              <a:rPr lang="en-US"/>
              <a:t>Chief Inspector of Mines</a:t>
            </a:r>
          </a:p>
        </p:txBody>
      </p:sp>
      <p:pic>
        <p:nvPicPr>
          <p:cNvPr id="9" name="Picture Placeholder 8" descr="A picture containing old&#10;&#10;Description automatically generated">
            <a:extLst>
              <a:ext uri="{FF2B5EF4-FFF2-40B4-BE49-F238E27FC236}">
                <a16:creationId xmlns:a16="http://schemas.microsoft.com/office/drawing/2014/main" id="{23CCFE39-201C-43AC-A31D-2D3758CB94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230" r="9230"/>
          <a:stretch>
            <a:fillRect/>
          </a:stretch>
        </p:blipFill>
        <p:spPr/>
      </p:pic>
      <p:sp>
        <p:nvSpPr>
          <p:cNvPr id="4" name="Text Placeholder 3">
            <a:extLst>
              <a:ext uri="{FF2B5EF4-FFF2-40B4-BE49-F238E27FC236}">
                <a16:creationId xmlns:a16="http://schemas.microsoft.com/office/drawing/2014/main" id="{38DB9521-C2E3-CA21-BC83-D95327229508}"/>
              </a:ext>
            </a:extLst>
          </p:cNvPr>
          <p:cNvSpPr>
            <a:spLocks noGrp="1"/>
          </p:cNvSpPr>
          <p:nvPr>
            <p:ph type="body" sz="quarter" idx="12"/>
          </p:nvPr>
        </p:nvSpPr>
        <p:spPr/>
        <p:txBody>
          <a:bodyPr/>
          <a:lstStyle/>
          <a:p>
            <a:r>
              <a:rPr lang="en-AU"/>
              <a:t>14/12/23</a:t>
            </a:r>
          </a:p>
        </p:txBody>
      </p:sp>
    </p:spTree>
    <p:extLst>
      <p:ext uri="{BB962C8B-B14F-4D97-AF65-F5344CB8AC3E}">
        <p14:creationId xmlns:p14="http://schemas.microsoft.com/office/powerpoint/2010/main" val="15694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39B-C248-ACD8-701B-70057102C4B5}"/>
              </a:ext>
            </a:extLst>
          </p:cNvPr>
          <p:cNvSpPr>
            <a:spLocks noGrp="1"/>
          </p:cNvSpPr>
          <p:nvPr>
            <p:ph type="title"/>
          </p:nvPr>
        </p:nvSpPr>
        <p:spPr/>
        <p:txBody>
          <a:bodyPr/>
          <a:lstStyle/>
          <a:p>
            <a:r>
              <a:rPr lang="en-AU"/>
              <a:t>Incident History – Haul Truck maintenance</a:t>
            </a:r>
          </a:p>
        </p:txBody>
      </p:sp>
      <p:graphicFrame>
        <p:nvGraphicFramePr>
          <p:cNvPr id="6" name="Table 6">
            <a:extLst>
              <a:ext uri="{FF2B5EF4-FFF2-40B4-BE49-F238E27FC236}">
                <a16:creationId xmlns:a16="http://schemas.microsoft.com/office/drawing/2014/main" id="{5FF0487D-54D6-94D0-D5F6-6BA8D7EE3D71}"/>
              </a:ext>
            </a:extLst>
          </p:cNvPr>
          <p:cNvGraphicFramePr>
            <a:graphicFrameLocks noGrp="1"/>
          </p:cNvGraphicFramePr>
          <p:nvPr>
            <p:ph sz="half" idx="1"/>
          </p:nvPr>
        </p:nvGraphicFramePr>
        <p:xfrm>
          <a:off x="360362" y="2339975"/>
          <a:ext cx="11483295" cy="4348480"/>
        </p:xfrm>
        <a:graphic>
          <a:graphicData uri="http://schemas.openxmlformats.org/drawingml/2006/table">
            <a:tbl>
              <a:tblPr firstRow="1" bandRow="1">
                <a:tableStyleId>{5C22544A-7EE6-4342-B048-85BDC9FD1C3A}</a:tableStyleId>
              </a:tblPr>
              <a:tblGrid>
                <a:gridCol w="693375">
                  <a:extLst>
                    <a:ext uri="{9D8B030D-6E8A-4147-A177-3AD203B41FA5}">
                      <a16:colId xmlns:a16="http://schemas.microsoft.com/office/drawing/2014/main" val="4046198346"/>
                    </a:ext>
                  </a:extLst>
                </a:gridCol>
                <a:gridCol w="1184366">
                  <a:extLst>
                    <a:ext uri="{9D8B030D-6E8A-4147-A177-3AD203B41FA5}">
                      <a16:colId xmlns:a16="http://schemas.microsoft.com/office/drawing/2014/main" val="3263407897"/>
                    </a:ext>
                  </a:extLst>
                </a:gridCol>
                <a:gridCol w="4362994">
                  <a:extLst>
                    <a:ext uri="{9D8B030D-6E8A-4147-A177-3AD203B41FA5}">
                      <a16:colId xmlns:a16="http://schemas.microsoft.com/office/drawing/2014/main" val="3621951116"/>
                    </a:ext>
                  </a:extLst>
                </a:gridCol>
                <a:gridCol w="5242560">
                  <a:extLst>
                    <a:ext uri="{9D8B030D-6E8A-4147-A177-3AD203B41FA5}">
                      <a16:colId xmlns:a16="http://schemas.microsoft.com/office/drawing/2014/main" val="2664841445"/>
                    </a:ext>
                  </a:extLst>
                </a:gridCol>
              </a:tblGrid>
              <a:tr h="370840">
                <a:tc>
                  <a:txBody>
                    <a:bodyPr/>
                    <a:lstStyle/>
                    <a:p>
                      <a:r>
                        <a:rPr lang="en-AU"/>
                        <a:t>Date</a:t>
                      </a:r>
                    </a:p>
                  </a:txBody>
                  <a:tcPr/>
                </a:tc>
                <a:tc>
                  <a:txBody>
                    <a:bodyPr/>
                    <a:lstStyle/>
                    <a:p>
                      <a:r>
                        <a:rPr lang="en-AU"/>
                        <a:t>Result</a:t>
                      </a:r>
                    </a:p>
                  </a:txBody>
                  <a:tcPr/>
                </a:tc>
                <a:tc>
                  <a:txBody>
                    <a:bodyPr/>
                    <a:lstStyle/>
                    <a:p>
                      <a:r>
                        <a:rPr lang="en-AU"/>
                        <a:t>Description</a:t>
                      </a:r>
                    </a:p>
                  </a:txBody>
                  <a:tcPr/>
                </a:tc>
                <a:tc>
                  <a:txBody>
                    <a:bodyPr/>
                    <a:lstStyle/>
                    <a:p>
                      <a:r>
                        <a:rPr lang="en-AU"/>
                        <a:t>Outcome</a:t>
                      </a:r>
                    </a:p>
                  </a:txBody>
                  <a:tcPr/>
                </a:tc>
                <a:extLst>
                  <a:ext uri="{0D108BD9-81ED-4DB2-BD59-A6C34878D82A}">
                    <a16:rowId xmlns:a16="http://schemas.microsoft.com/office/drawing/2014/main" val="250042055"/>
                  </a:ext>
                </a:extLst>
              </a:tr>
              <a:tr h="370840">
                <a:tc>
                  <a:txBody>
                    <a:bodyPr/>
                    <a:lstStyle/>
                    <a:p>
                      <a:pPr algn="l" fontAlgn="t"/>
                      <a:r>
                        <a:rPr lang="en-AU" sz="1600" b="0" i="0" u="none" strike="noStrike">
                          <a:solidFill>
                            <a:srgbClr val="000000"/>
                          </a:solidFill>
                          <a:effectLst/>
                          <a:latin typeface="Calibri" panose="020F0502020204030204" pitchFamily="34" charset="0"/>
                        </a:rPr>
                        <a:t>Jan-22</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Near Miss</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Splitting hub off taper on truck, only supported by single jack stand, and hub rolls onto workshop floor</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Three persons in close proximity, one beside hub. Near miss, evasive action</a:t>
                      </a:r>
                    </a:p>
                  </a:txBody>
                  <a:tcPr marL="9525" marR="9525" marT="9525" marB="0"/>
                </a:tc>
                <a:extLst>
                  <a:ext uri="{0D108BD9-81ED-4DB2-BD59-A6C34878D82A}">
                    <a16:rowId xmlns:a16="http://schemas.microsoft.com/office/drawing/2014/main" val="1273164892"/>
                  </a:ext>
                </a:extLst>
              </a:tr>
              <a:tr h="370840">
                <a:tc>
                  <a:txBody>
                    <a:bodyPr/>
                    <a:lstStyle/>
                    <a:p>
                      <a:pPr algn="l" fontAlgn="t"/>
                      <a:r>
                        <a:rPr lang="en-AU" sz="1600" b="0" i="0" u="none" strike="noStrike">
                          <a:solidFill>
                            <a:srgbClr val="000000"/>
                          </a:solidFill>
                          <a:effectLst/>
                          <a:latin typeface="Calibri" panose="020F0502020204030204" pitchFamily="34" charset="0"/>
                        </a:rPr>
                        <a:t>Nov-22</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Near Miss</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Final drive assembly falls off power hoist due to missing retention chain, and stop start of jig</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Electrician working under truck. Near miss, evasive action</a:t>
                      </a:r>
                    </a:p>
                  </a:txBody>
                  <a:tcPr marL="9525" marR="9525" marT="9525" marB="0"/>
                </a:tc>
                <a:extLst>
                  <a:ext uri="{0D108BD9-81ED-4DB2-BD59-A6C34878D82A}">
                    <a16:rowId xmlns:a16="http://schemas.microsoft.com/office/drawing/2014/main" val="1173304423"/>
                  </a:ext>
                </a:extLst>
              </a:tr>
              <a:tr h="370840">
                <a:tc>
                  <a:txBody>
                    <a:bodyPr/>
                    <a:lstStyle/>
                    <a:p>
                      <a:pPr algn="l" fontAlgn="t"/>
                      <a:r>
                        <a:rPr lang="en-AU" sz="1600" b="0" i="0" u="none" strike="noStrike">
                          <a:solidFill>
                            <a:srgbClr val="000000"/>
                          </a:solidFill>
                          <a:effectLst/>
                          <a:latin typeface="Calibri" panose="020F0502020204030204" pitchFamily="34" charset="0"/>
                        </a:rPr>
                        <a:t>Nov-22</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Severe Injury</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Removing plate from rear axle box using overhead crane. Plate sprang off</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Worker performing lift hit by plate resulting in compound fracture of lower leg</a:t>
                      </a:r>
                    </a:p>
                  </a:txBody>
                  <a:tcPr marL="9525" marR="9525" marT="9525" marB="0"/>
                </a:tc>
                <a:extLst>
                  <a:ext uri="{0D108BD9-81ED-4DB2-BD59-A6C34878D82A}">
                    <a16:rowId xmlns:a16="http://schemas.microsoft.com/office/drawing/2014/main" val="2855669055"/>
                  </a:ext>
                </a:extLst>
              </a:tr>
              <a:tr h="370840">
                <a:tc>
                  <a:txBody>
                    <a:bodyPr/>
                    <a:lstStyle/>
                    <a:p>
                      <a:pPr algn="l" fontAlgn="t"/>
                      <a:r>
                        <a:rPr lang="en-AU" sz="1600" b="0" i="0" u="none" strike="noStrike">
                          <a:solidFill>
                            <a:srgbClr val="000000"/>
                          </a:solidFill>
                          <a:effectLst/>
                          <a:latin typeface="Calibri" panose="020F0502020204030204" pitchFamily="34" charset="0"/>
                        </a:rPr>
                        <a:t>Mar-23</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Near Miss</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Removing disassembled front strut from forklift jig supported by overhead crane and fibre sling</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One person pushed between strut and forklift. Near miss, evasive action</a:t>
                      </a:r>
                    </a:p>
                  </a:txBody>
                  <a:tcPr marL="9525" marR="9525" marT="9525" marB="0"/>
                </a:tc>
                <a:extLst>
                  <a:ext uri="{0D108BD9-81ED-4DB2-BD59-A6C34878D82A}">
                    <a16:rowId xmlns:a16="http://schemas.microsoft.com/office/drawing/2014/main" val="587057571"/>
                  </a:ext>
                </a:extLst>
              </a:tr>
              <a:tr h="370840">
                <a:tc>
                  <a:txBody>
                    <a:bodyPr/>
                    <a:lstStyle/>
                    <a:p>
                      <a:pPr algn="l" fontAlgn="t"/>
                      <a:r>
                        <a:rPr lang="en-AU" sz="1600" b="0" i="0" u="none" strike="noStrike">
                          <a:solidFill>
                            <a:srgbClr val="000000"/>
                          </a:solidFill>
                          <a:effectLst/>
                          <a:latin typeface="Calibri" panose="020F0502020204030204" pitchFamily="34" charset="0"/>
                        </a:rPr>
                        <a:t>Jun-23</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Injury</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Splitting hub off taper on truck supported by </a:t>
                      </a:r>
                      <a:r>
                        <a:rPr lang="en-AU" sz="1600" b="0" i="0" u="none" strike="noStrike" err="1">
                          <a:solidFill>
                            <a:srgbClr val="000000"/>
                          </a:solidFill>
                          <a:effectLst/>
                          <a:latin typeface="Calibri" panose="020F0502020204030204" pitchFamily="34" charset="0"/>
                        </a:rPr>
                        <a:t>Manatou</a:t>
                      </a:r>
                      <a:r>
                        <a:rPr lang="en-AU" sz="1600" b="0" i="0" u="none" strike="noStrike">
                          <a:solidFill>
                            <a:srgbClr val="000000"/>
                          </a:solidFill>
                          <a:effectLst/>
                          <a:latin typeface="Calibri" panose="020F0502020204030204" pitchFamily="34" charset="0"/>
                        </a:rPr>
                        <a:t> with stab jacks not set</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Three persons in close proximity, one under load. Evassive action, glancing blow to head</a:t>
                      </a:r>
                    </a:p>
                  </a:txBody>
                  <a:tcPr marL="9525" marR="9525" marT="9525" marB="0"/>
                </a:tc>
                <a:extLst>
                  <a:ext uri="{0D108BD9-81ED-4DB2-BD59-A6C34878D82A}">
                    <a16:rowId xmlns:a16="http://schemas.microsoft.com/office/drawing/2014/main" val="4270072604"/>
                  </a:ext>
                </a:extLst>
              </a:tr>
              <a:tr h="370840">
                <a:tc>
                  <a:txBody>
                    <a:bodyPr/>
                    <a:lstStyle/>
                    <a:p>
                      <a:pPr algn="l" fontAlgn="t"/>
                      <a:r>
                        <a:rPr lang="en-AU" sz="1600" b="0" i="0" u="none" strike="noStrike">
                          <a:solidFill>
                            <a:srgbClr val="000000"/>
                          </a:solidFill>
                          <a:effectLst/>
                          <a:latin typeface="Calibri" panose="020F0502020204030204" pitchFamily="34" charset="0"/>
                        </a:rPr>
                        <a:t>Sep-23</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Injury</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Splitting hub off taper on truck supported by jib on forklift, lifts rear of forklift</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Two persons in close proximity, one under load. Evassive action, bruised arm, knocked to ground</a:t>
                      </a:r>
                    </a:p>
                  </a:txBody>
                  <a:tcPr marL="9525" marR="9525" marT="9525" marB="0"/>
                </a:tc>
                <a:extLst>
                  <a:ext uri="{0D108BD9-81ED-4DB2-BD59-A6C34878D82A}">
                    <a16:rowId xmlns:a16="http://schemas.microsoft.com/office/drawing/2014/main" val="422780545"/>
                  </a:ext>
                </a:extLst>
              </a:tr>
              <a:tr h="370840">
                <a:tc>
                  <a:txBody>
                    <a:bodyPr/>
                    <a:lstStyle/>
                    <a:p>
                      <a:pPr algn="l" fontAlgn="t"/>
                      <a:r>
                        <a:rPr lang="en-AU" sz="1600" b="0" i="0" u="none" strike="noStrike">
                          <a:solidFill>
                            <a:srgbClr val="000000"/>
                          </a:solidFill>
                          <a:effectLst/>
                          <a:latin typeface="Calibri" panose="020F0502020204030204" pitchFamily="34" charset="0"/>
                        </a:rPr>
                        <a:t>Nov-23</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Near Miss</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Installing radiator module using overhead crane, pos 1 on stands, slides uncontrolled towards engine</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Two persons in close proximity. Evasive action, near miss</a:t>
                      </a:r>
                    </a:p>
                  </a:txBody>
                  <a:tcPr marL="9525" marR="9525" marT="9525" marB="0"/>
                </a:tc>
                <a:extLst>
                  <a:ext uri="{0D108BD9-81ED-4DB2-BD59-A6C34878D82A}">
                    <a16:rowId xmlns:a16="http://schemas.microsoft.com/office/drawing/2014/main" val="3084821059"/>
                  </a:ext>
                </a:extLst>
              </a:tr>
              <a:tr h="370840">
                <a:tc>
                  <a:txBody>
                    <a:bodyPr/>
                    <a:lstStyle/>
                    <a:p>
                      <a:pPr algn="l" fontAlgn="t"/>
                      <a:r>
                        <a:rPr lang="en-AU" sz="1600" b="0" i="0" u="none" strike="noStrike">
                          <a:solidFill>
                            <a:srgbClr val="000000"/>
                          </a:solidFill>
                          <a:effectLst/>
                          <a:latin typeface="Calibri" panose="020F0502020204030204" pitchFamily="34" charset="0"/>
                        </a:rPr>
                        <a:t>Dec-23</a:t>
                      </a:r>
                    </a:p>
                  </a:txBody>
                  <a:tcPr marL="9525" marR="9525" marT="9525" marB="0"/>
                </a:tc>
                <a:tc>
                  <a:txBody>
                    <a:bodyPr/>
                    <a:lstStyle/>
                    <a:p>
                      <a:pPr algn="ctr" fontAlgn="t"/>
                      <a:r>
                        <a:rPr lang="en-AU" sz="1600" b="0" i="0" u="none" strike="noStrike">
                          <a:solidFill>
                            <a:srgbClr val="000000"/>
                          </a:solidFill>
                          <a:effectLst/>
                          <a:latin typeface="Calibri" panose="020F0502020204030204" pitchFamily="34" charset="0"/>
                        </a:rPr>
                        <a:t>Severe Injury</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Installing dump body lift cylinder. Lower chassis pin installed. Using ratchet strap and slips off cylinder</a:t>
                      </a:r>
                    </a:p>
                  </a:txBody>
                  <a:tcPr marL="9525" marR="9525" marT="9525" marB="0"/>
                </a:tc>
                <a:tc>
                  <a:txBody>
                    <a:bodyPr/>
                    <a:lstStyle/>
                    <a:p>
                      <a:pPr algn="l" fontAlgn="t"/>
                      <a:r>
                        <a:rPr lang="en-AU" sz="1600" b="0" i="0" u="none" strike="noStrike">
                          <a:solidFill>
                            <a:srgbClr val="000000"/>
                          </a:solidFill>
                          <a:effectLst/>
                          <a:latin typeface="Calibri" panose="020F0502020204030204" pitchFamily="34" charset="0"/>
                        </a:rPr>
                        <a:t>Cylinder rotates trapping worker between cylinder and axle box breaking lower leg</a:t>
                      </a:r>
                    </a:p>
                  </a:txBody>
                  <a:tcPr marL="9525" marR="9525" marT="9525" marB="0"/>
                </a:tc>
                <a:extLst>
                  <a:ext uri="{0D108BD9-81ED-4DB2-BD59-A6C34878D82A}">
                    <a16:rowId xmlns:a16="http://schemas.microsoft.com/office/drawing/2014/main" val="1170088377"/>
                  </a:ext>
                </a:extLst>
              </a:tr>
            </a:tbl>
          </a:graphicData>
        </a:graphic>
      </p:graphicFrame>
      <p:sp>
        <p:nvSpPr>
          <p:cNvPr id="5" name="Slide Number Placeholder 4">
            <a:extLst>
              <a:ext uri="{FF2B5EF4-FFF2-40B4-BE49-F238E27FC236}">
                <a16:creationId xmlns:a16="http://schemas.microsoft.com/office/drawing/2014/main" id="{E47B4DDA-4860-B0E5-7807-6CDD87123290}"/>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92092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39B-C248-ACD8-701B-70057102C4B5}"/>
              </a:ext>
            </a:extLst>
          </p:cNvPr>
          <p:cNvSpPr>
            <a:spLocks noGrp="1"/>
          </p:cNvSpPr>
          <p:nvPr>
            <p:ph type="title"/>
          </p:nvPr>
        </p:nvSpPr>
        <p:spPr/>
        <p:txBody>
          <a:bodyPr/>
          <a:lstStyle/>
          <a:p>
            <a:r>
              <a:rPr lang="en-AU"/>
              <a:t>Incident History</a:t>
            </a:r>
          </a:p>
        </p:txBody>
      </p:sp>
      <p:sp>
        <p:nvSpPr>
          <p:cNvPr id="5" name="Slide Number Placeholder 4">
            <a:extLst>
              <a:ext uri="{FF2B5EF4-FFF2-40B4-BE49-F238E27FC236}">
                <a16:creationId xmlns:a16="http://schemas.microsoft.com/office/drawing/2014/main" id="{E47B4DDA-4860-B0E5-7807-6CDD87123290}"/>
              </a:ext>
            </a:extLst>
          </p:cNvPr>
          <p:cNvSpPr>
            <a:spLocks noGrp="1"/>
          </p:cNvSpPr>
          <p:nvPr>
            <p:ph type="sldNum" sz="quarter" idx="12"/>
          </p:nvPr>
        </p:nvSpPr>
        <p:spPr/>
        <p:txBody>
          <a:bodyPr/>
          <a:lstStyle/>
          <a:p>
            <a:fld id="{10A01DC5-1685-4615-8240-15192985C6A2}" type="slidenum">
              <a:rPr lang="en-AU" smtClean="0"/>
              <a:t>11</a:t>
            </a:fld>
            <a:endParaRPr lang="en-AU"/>
          </a:p>
        </p:txBody>
      </p:sp>
      <p:sp>
        <p:nvSpPr>
          <p:cNvPr id="4" name="Content Placeholder 3">
            <a:extLst>
              <a:ext uri="{FF2B5EF4-FFF2-40B4-BE49-F238E27FC236}">
                <a16:creationId xmlns:a16="http://schemas.microsoft.com/office/drawing/2014/main" id="{37784EA9-7C0F-9656-7ABE-121B7C1AE1AB}"/>
              </a:ext>
            </a:extLst>
          </p:cNvPr>
          <p:cNvSpPr>
            <a:spLocks noGrp="1"/>
          </p:cNvSpPr>
          <p:nvPr>
            <p:ph sz="half" idx="1"/>
          </p:nvPr>
        </p:nvSpPr>
        <p:spPr>
          <a:xfrm>
            <a:off x="360000" y="4946469"/>
            <a:ext cx="11448000" cy="1426586"/>
          </a:xfrm>
        </p:spPr>
        <p:txBody>
          <a:bodyPr/>
          <a:lstStyle/>
          <a:p>
            <a:r>
              <a:rPr lang="en-AU"/>
              <a:t>Note:</a:t>
            </a:r>
          </a:p>
          <a:p>
            <a:pPr marL="457200" indent="-457200">
              <a:buFont typeface="+mj-lt"/>
              <a:buAutoNum type="arabicPeriod"/>
            </a:pPr>
            <a:r>
              <a:rPr lang="en-AU"/>
              <a:t>Decreasing time between incidents</a:t>
            </a:r>
          </a:p>
          <a:p>
            <a:pPr marL="457200" indent="-457200">
              <a:buFont typeface="+mj-lt"/>
              <a:buAutoNum type="arabicPeriod"/>
            </a:pPr>
            <a:r>
              <a:rPr lang="en-AU"/>
              <a:t>Increasing severity of incident outcomes</a:t>
            </a:r>
          </a:p>
        </p:txBody>
      </p:sp>
      <p:graphicFrame>
        <p:nvGraphicFramePr>
          <p:cNvPr id="8" name="Chart 7">
            <a:extLst>
              <a:ext uri="{FF2B5EF4-FFF2-40B4-BE49-F238E27FC236}">
                <a16:creationId xmlns:a16="http://schemas.microsoft.com/office/drawing/2014/main" id="{3EF0298A-003A-BC25-9C1A-CD7BD3C11C69}"/>
              </a:ext>
            </a:extLst>
          </p:cNvPr>
          <p:cNvGraphicFramePr>
            <a:graphicFrameLocks/>
          </p:cNvGraphicFramePr>
          <p:nvPr/>
        </p:nvGraphicFramePr>
        <p:xfrm>
          <a:off x="1885950" y="2160406"/>
          <a:ext cx="8420100" cy="27860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F47C4A4-39ED-B13F-554E-2507F2920489}"/>
              </a:ext>
            </a:extLst>
          </p:cNvPr>
          <p:cNvSpPr txBox="1"/>
          <p:nvPr/>
        </p:nvSpPr>
        <p:spPr>
          <a:xfrm>
            <a:off x="9723171" y="2139286"/>
            <a:ext cx="1839558" cy="369332"/>
          </a:xfrm>
          <a:prstGeom prst="rect">
            <a:avLst/>
          </a:prstGeom>
          <a:noFill/>
        </p:spPr>
        <p:txBody>
          <a:bodyPr wrap="square" rtlCol="0">
            <a:spAutoFit/>
          </a:bodyPr>
          <a:lstStyle/>
          <a:p>
            <a:r>
              <a:rPr lang="en-AU">
                <a:solidFill>
                  <a:srgbClr val="FF0000"/>
                </a:solidFill>
              </a:rPr>
              <a:t>Severe Injury</a:t>
            </a:r>
          </a:p>
        </p:txBody>
      </p:sp>
      <p:sp>
        <p:nvSpPr>
          <p:cNvPr id="10" name="TextBox 9">
            <a:extLst>
              <a:ext uri="{FF2B5EF4-FFF2-40B4-BE49-F238E27FC236}">
                <a16:creationId xmlns:a16="http://schemas.microsoft.com/office/drawing/2014/main" id="{83664E47-B023-9B93-C34F-4C71D415F25A}"/>
              </a:ext>
            </a:extLst>
          </p:cNvPr>
          <p:cNvSpPr txBox="1"/>
          <p:nvPr/>
        </p:nvSpPr>
        <p:spPr>
          <a:xfrm>
            <a:off x="8164380" y="2829584"/>
            <a:ext cx="1839558" cy="369332"/>
          </a:xfrm>
          <a:prstGeom prst="rect">
            <a:avLst/>
          </a:prstGeom>
          <a:noFill/>
        </p:spPr>
        <p:txBody>
          <a:bodyPr wrap="square" rtlCol="0">
            <a:spAutoFit/>
          </a:bodyPr>
          <a:lstStyle/>
          <a:p>
            <a:r>
              <a:rPr lang="en-AU">
                <a:solidFill>
                  <a:srgbClr val="FF0000"/>
                </a:solidFill>
              </a:rPr>
              <a:t>Injury</a:t>
            </a:r>
          </a:p>
        </p:txBody>
      </p:sp>
      <p:cxnSp>
        <p:nvCxnSpPr>
          <p:cNvPr id="12" name="Straight Arrow Connector 11">
            <a:extLst>
              <a:ext uri="{FF2B5EF4-FFF2-40B4-BE49-F238E27FC236}">
                <a16:creationId xmlns:a16="http://schemas.microsoft.com/office/drawing/2014/main" id="{DA0B87F4-88E6-6348-125D-B346C9DB3B4A}"/>
              </a:ext>
            </a:extLst>
          </p:cNvPr>
          <p:cNvCxnSpPr/>
          <p:nvPr/>
        </p:nvCxnSpPr>
        <p:spPr>
          <a:xfrm flipH="1">
            <a:off x="8078993" y="3198916"/>
            <a:ext cx="333487" cy="501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10E223-D56A-243E-F039-3D899862C57A}"/>
              </a:ext>
            </a:extLst>
          </p:cNvPr>
          <p:cNvCxnSpPr>
            <a:cxnSpLocks/>
          </p:cNvCxnSpPr>
          <p:nvPr/>
        </p:nvCxnSpPr>
        <p:spPr>
          <a:xfrm>
            <a:off x="8627633" y="3220036"/>
            <a:ext cx="337702" cy="501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02AF5F-47A7-1FFE-FA5F-F369FC1A4DF9}"/>
              </a:ext>
            </a:extLst>
          </p:cNvPr>
          <p:cNvCxnSpPr>
            <a:cxnSpLocks/>
          </p:cNvCxnSpPr>
          <p:nvPr/>
        </p:nvCxnSpPr>
        <p:spPr>
          <a:xfrm flipH="1">
            <a:off x="10112946" y="2975212"/>
            <a:ext cx="193104" cy="344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E7CF2C-FC47-DBF0-B8CA-4D21EAC6721D}"/>
              </a:ext>
            </a:extLst>
          </p:cNvPr>
          <p:cNvCxnSpPr>
            <a:cxnSpLocks/>
          </p:cNvCxnSpPr>
          <p:nvPr/>
        </p:nvCxnSpPr>
        <p:spPr>
          <a:xfrm flipH="1">
            <a:off x="5690795" y="2606722"/>
            <a:ext cx="4032376" cy="466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05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D1D9-DA32-244C-6CA9-73208555E15A}"/>
              </a:ext>
            </a:extLst>
          </p:cNvPr>
          <p:cNvSpPr>
            <a:spLocks noGrp="1"/>
          </p:cNvSpPr>
          <p:nvPr>
            <p:ph type="title"/>
          </p:nvPr>
        </p:nvSpPr>
        <p:spPr>
          <a:xfrm>
            <a:off x="360000" y="1006390"/>
            <a:ext cx="9720000" cy="794492"/>
          </a:xfrm>
        </p:spPr>
        <p:txBody>
          <a:bodyPr/>
          <a:lstStyle/>
          <a:p>
            <a:r>
              <a:rPr lang="en-AU"/>
              <a:t>What do these incidents have in common?</a:t>
            </a:r>
          </a:p>
        </p:txBody>
      </p:sp>
      <p:sp>
        <p:nvSpPr>
          <p:cNvPr id="3" name="Content Placeholder 2">
            <a:extLst>
              <a:ext uri="{FF2B5EF4-FFF2-40B4-BE49-F238E27FC236}">
                <a16:creationId xmlns:a16="http://schemas.microsoft.com/office/drawing/2014/main" id="{528FEAD7-D134-EC6A-F023-5B7D95B9F6B0}"/>
              </a:ext>
            </a:extLst>
          </p:cNvPr>
          <p:cNvSpPr>
            <a:spLocks noGrp="1"/>
          </p:cNvSpPr>
          <p:nvPr>
            <p:ph idx="15"/>
          </p:nvPr>
        </p:nvSpPr>
        <p:spPr>
          <a:xfrm>
            <a:off x="359999" y="2409712"/>
            <a:ext cx="11659175" cy="4192019"/>
          </a:xfrm>
        </p:spPr>
        <p:txBody>
          <a:bodyPr>
            <a:normAutofit/>
          </a:bodyPr>
          <a:lstStyle/>
          <a:p>
            <a:pPr marL="342900" indent="-342900">
              <a:buFont typeface="Arial" panose="020B0604020202020204" pitchFamily="34" charset="0"/>
              <a:buChar char="•"/>
            </a:pPr>
            <a:r>
              <a:rPr lang="en-AU"/>
              <a:t>An assembly on a haul truck being detached, disassembled, or reassembled</a:t>
            </a:r>
          </a:p>
          <a:p>
            <a:pPr marL="342900" indent="-342900">
              <a:buFont typeface="Arial" panose="020B0604020202020204" pitchFamily="34" charset="0"/>
              <a:buChar char="•"/>
            </a:pPr>
            <a:r>
              <a:rPr lang="en-AU"/>
              <a:t>Incident occurs whilst the loads are separated from the truck and suspended</a:t>
            </a:r>
          </a:p>
          <a:p>
            <a:pPr marL="342900" indent="-342900">
              <a:buFont typeface="Arial" panose="020B0604020202020204" pitchFamily="34" charset="0"/>
              <a:buChar char="•"/>
            </a:pPr>
            <a:r>
              <a:rPr lang="en-AU"/>
              <a:t>Loads are slung by qualified doggers/riggers using suitably rated lifting gear</a:t>
            </a:r>
          </a:p>
          <a:p>
            <a:pPr marL="342900" indent="-342900">
              <a:buFont typeface="Arial" panose="020B0604020202020204" pitchFamily="34" charset="0"/>
              <a:buChar char="•"/>
            </a:pPr>
            <a:r>
              <a:rPr lang="en-AU"/>
              <a:t>Load often not supported using OEM or after-market specifically designed lifting jigs </a:t>
            </a:r>
          </a:p>
          <a:p>
            <a:pPr marL="342900" indent="-342900">
              <a:buFont typeface="Arial" panose="020B0604020202020204" pitchFamily="34" charset="0"/>
              <a:buChar char="•"/>
            </a:pPr>
            <a:r>
              <a:rPr lang="en-AU"/>
              <a:t>OEM procedures are available, but often not applicable for the task or not followed</a:t>
            </a:r>
          </a:p>
          <a:p>
            <a:pPr marL="342900" lvl="3" indent="-342900"/>
            <a:r>
              <a:rPr lang="en-AU" sz="2000"/>
              <a:t>JHA/JSA developed, but lack detail and do not identify known hazards or effective controls</a:t>
            </a:r>
          </a:p>
          <a:p>
            <a:pPr marL="342900" lvl="3" indent="-342900"/>
            <a:r>
              <a:rPr lang="en-AU" sz="2000"/>
              <a:t>Workers are not aware or prepared for the change in load, including gravity, centre balance, swinging load, or the response of the lifting device (overhead crane, mobile crane, forklift, etc)</a:t>
            </a:r>
          </a:p>
          <a:p>
            <a:pPr marL="342900" lvl="3" indent="-342900"/>
            <a:r>
              <a:rPr lang="en-AU" sz="2000"/>
              <a:t>Workers do not consider the loads’ transition to suspended loads when removing them</a:t>
            </a:r>
          </a:p>
          <a:p>
            <a:pPr marL="342900" lvl="3" indent="-342900"/>
            <a:r>
              <a:rPr lang="en-AU" sz="2000"/>
              <a:t>Workers’ responses are instinctive rather than planned</a:t>
            </a:r>
          </a:p>
        </p:txBody>
      </p:sp>
      <p:sp>
        <p:nvSpPr>
          <p:cNvPr id="4" name="Slide Number Placeholder 3">
            <a:extLst>
              <a:ext uri="{FF2B5EF4-FFF2-40B4-BE49-F238E27FC236}">
                <a16:creationId xmlns:a16="http://schemas.microsoft.com/office/drawing/2014/main" id="{BADEE5E3-17B5-0F5C-D1CB-0A63D1ED9C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607016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184C-15C6-AAB8-9C63-DF640B1DC511}"/>
              </a:ext>
            </a:extLst>
          </p:cNvPr>
          <p:cNvSpPr>
            <a:spLocks noGrp="1"/>
          </p:cNvSpPr>
          <p:nvPr>
            <p:ph type="title"/>
          </p:nvPr>
        </p:nvSpPr>
        <p:spPr>
          <a:xfrm>
            <a:off x="359999" y="1206152"/>
            <a:ext cx="11240873" cy="794492"/>
          </a:xfrm>
        </p:spPr>
        <p:txBody>
          <a:bodyPr>
            <a:normAutofit fontScale="90000"/>
          </a:bodyPr>
          <a:lstStyle/>
          <a:p>
            <a:r>
              <a:rPr lang="en-AU" dirty="0"/>
              <a:t>Contributing factors identified by Resources Regulator</a:t>
            </a:r>
          </a:p>
        </p:txBody>
      </p:sp>
      <p:sp>
        <p:nvSpPr>
          <p:cNvPr id="3" name="Content Placeholder 2">
            <a:extLst>
              <a:ext uri="{FF2B5EF4-FFF2-40B4-BE49-F238E27FC236}">
                <a16:creationId xmlns:a16="http://schemas.microsoft.com/office/drawing/2014/main" id="{6C2992F3-DEAB-EEE0-7CC0-E9514D6C1431}"/>
              </a:ext>
            </a:extLst>
          </p:cNvPr>
          <p:cNvSpPr>
            <a:spLocks noGrp="1"/>
          </p:cNvSpPr>
          <p:nvPr>
            <p:ph idx="15"/>
          </p:nvPr>
        </p:nvSpPr>
        <p:spPr>
          <a:xfrm>
            <a:off x="360000" y="2366682"/>
            <a:ext cx="11448000" cy="4329318"/>
          </a:xfrm>
        </p:spPr>
        <p:txBody>
          <a:bodyPr>
            <a:noAutofit/>
          </a:bodyPr>
          <a:lstStyle/>
          <a:p>
            <a:pPr>
              <a:spcAft>
                <a:spcPts val="600"/>
              </a:spcAft>
            </a:pPr>
            <a:r>
              <a:rPr lang="en-AU" b="1"/>
              <a:t>Load related:</a:t>
            </a:r>
          </a:p>
          <a:p>
            <a:pPr marL="285750" indent="-285750">
              <a:spcAft>
                <a:spcPts val="600"/>
              </a:spcAft>
              <a:buFont typeface="Arial" panose="020B0604020202020204" pitchFamily="34" charset="0"/>
              <a:buChar char="•"/>
            </a:pPr>
            <a:r>
              <a:rPr lang="en-AU"/>
              <a:t>Lack of understanding of </a:t>
            </a:r>
            <a:r>
              <a:rPr lang="en-AU" b="1">
                <a:solidFill>
                  <a:srgbClr val="FF0000"/>
                </a:solidFill>
              </a:rPr>
              <a:t>mass and balance </a:t>
            </a:r>
            <a:r>
              <a:rPr lang="en-AU"/>
              <a:t>of the supported component</a:t>
            </a:r>
          </a:p>
          <a:p>
            <a:pPr marL="285750" indent="-285750">
              <a:spcAft>
                <a:spcPts val="600"/>
              </a:spcAft>
              <a:buFont typeface="Arial" panose="020B0604020202020204" pitchFamily="34" charset="0"/>
              <a:buChar char="•"/>
            </a:pPr>
            <a:r>
              <a:rPr lang="en-AU"/>
              <a:t>Lack of understanding of the </a:t>
            </a:r>
            <a:r>
              <a:rPr lang="en-AU" b="1">
                <a:solidFill>
                  <a:srgbClr val="FF0000"/>
                </a:solidFill>
              </a:rPr>
              <a:t>magnitude of stored energy </a:t>
            </a:r>
            <a:r>
              <a:rPr lang="en-AU"/>
              <a:t>in the suspension strut</a:t>
            </a:r>
          </a:p>
          <a:p>
            <a:pPr marL="285750" indent="-285750">
              <a:spcAft>
                <a:spcPts val="600"/>
              </a:spcAft>
              <a:buFont typeface="Arial" panose="020B0604020202020204" pitchFamily="34" charset="0"/>
              <a:buChar char="•"/>
            </a:pPr>
            <a:r>
              <a:rPr lang="en-AU"/>
              <a:t>Failure to use original equipment manufacturer (OEM) designed or supplied jigs</a:t>
            </a:r>
          </a:p>
          <a:p>
            <a:pPr marL="285750" indent="-285750">
              <a:spcAft>
                <a:spcPts val="600"/>
              </a:spcAft>
              <a:buFont typeface="Arial" panose="020B0604020202020204" pitchFamily="34" charset="0"/>
              <a:buChar char="•"/>
            </a:pPr>
            <a:r>
              <a:rPr lang="en-AU"/>
              <a:t>Poor suspension or support practices relating to the component, including:</a:t>
            </a:r>
          </a:p>
          <a:p>
            <a:pPr>
              <a:spcAft>
                <a:spcPts val="600"/>
              </a:spcAft>
            </a:pPr>
            <a:r>
              <a:rPr lang="en-AU"/>
              <a:t>	— single point of support</a:t>
            </a:r>
          </a:p>
          <a:p>
            <a:pPr>
              <a:spcAft>
                <a:spcPts val="600"/>
              </a:spcAft>
            </a:pPr>
            <a:r>
              <a:rPr lang="en-AU"/>
              <a:t>	— crane not positioned directly over the load</a:t>
            </a:r>
          </a:p>
          <a:p>
            <a:pPr>
              <a:spcAft>
                <a:spcPts val="600"/>
              </a:spcAft>
            </a:pPr>
            <a:r>
              <a:rPr lang="en-AU"/>
              <a:t>	— outriggers not used to brace telehandler</a:t>
            </a:r>
          </a:p>
          <a:p>
            <a:pPr>
              <a:spcAft>
                <a:spcPts val="600"/>
              </a:spcAft>
            </a:pPr>
            <a:r>
              <a:rPr lang="en-AU"/>
              <a:t>	— strut dynamic energy greater than fork / telehandler applied restraining force</a:t>
            </a:r>
          </a:p>
          <a:p>
            <a:endParaRPr lang="en-AU" sz="1600"/>
          </a:p>
        </p:txBody>
      </p:sp>
      <p:sp>
        <p:nvSpPr>
          <p:cNvPr id="4" name="Slide Number Placeholder 3">
            <a:extLst>
              <a:ext uri="{FF2B5EF4-FFF2-40B4-BE49-F238E27FC236}">
                <a16:creationId xmlns:a16="http://schemas.microsoft.com/office/drawing/2014/main" id="{DD6170CE-9D4C-9956-1097-DFF65FB5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05673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184C-15C6-AAB8-9C63-DF640B1DC511}"/>
              </a:ext>
            </a:extLst>
          </p:cNvPr>
          <p:cNvSpPr>
            <a:spLocks noGrp="1"/>
          </p:cNvSpPr>
          <p:nvPr>
            <p:ph type="title"/>
          </p:nvPr>
        </p:nvSpPr>
        <p:spPr>
          <a:xfrm>
            <a:off x="360000" y="1206152"/>
            <a:ext cx="10957458" cy="794492"/>
          </a:xfrm>
        </p:spPr>
        <p:txBody>
          <a:bodyPr>
            <a:normAutofit fontScale="90000"/>
          </a:bodyPr>
          <a:lstStyle/>
          <a:p>
            <a:r>
              <a:rPr lang="en-AU" dirty="0"/>
              <a:t>Contributing factors identified by Resources Regulator</a:t>
            </a:r>
          </a:p>
        </p:txBody>
      </p:sp>
      <p:sp>
        <p:nvSpPr>
          <p:cNvPr id="3" name="Content Placeholder 2">
            <a:extLst>
              <a:ext uri="{FF2B5EF4-FFF2-40B4-BE49-F238E27FC236}">
                <a16:creationId xmlns:a16="http://schemas.microsoft.com/office/drawing/2014/main" id="{6C2992F3-DEAB-EEE0-7CC0-E9514D6C1431}"/>
              </a:ext>
            </a:extLst>
          </p:cNvPr>
          <p:cNvSpPr>
            <a:spLocks noGrp="1"/>
          </p:cNvSpPr>
          <p:nvPr>
            <p:ph idx="15"/>
          </p:nvPr>
        </p:nvSpPr>
        <p:spPr>
          <a:xfrm>
            <a:off x="360000" y="2388198"/>
            <a:ext cx="11448000" cy="4307802"/>
          </a:xfrm>
        </p:spPr>
        <p:txBody>
          <a:bodyPr>
            <a:noAutofit/>
          </a:bodyPr>
          <a:lstStyle/>
          <a:p>
            <a:pPr>
              <a:spcAft>
                <a:spcPts val="600"/>
              </a:spcAft>
            </a:pPr>
            <a:r>
              <a:rPr lang="en-AU" b="1"/>
              <a:t>Process related:</a:t>
            </a:r>
          </a:p>
          <a:p>
            <a:pPr marL="285750" indent="-285750">
              <a:spcAft>
                <a:spcPts val="600"/>
              </a:spcAft>
              <a:buFont typeface="Arial" panose="020B0604020202020204" pitchFamily="34" charset="0"/>
              <a:buChar char="•"/>
            </a:pPr>
            <a:r>
              <a:rPr lang="en-AU"/>
              <a:t>Workers placing themselves below supported or suspended loads – </a:t>
            </a:r>
            <a:r>
              <a:rPr lang="en-AU" b="1">
                <a:solidFill>
                  <a:srgbClr val="FF0000"/>
                </a:solidFill>
              </a:rPr>
              <a:t>line of fire</a:t>
            </a:r>
          </a:p>
          <a:p>
            <a:pPr marL="285750" indent="-285750">
              <a:spcAft>
                <a:spcPts val="600"/>
              </a:spcAft>
              <a:buFont typeface="Arial" panose="020B0604020202020204" pitchFamily="34" charset="0"/>
              <a:buChar char="•"/>
            </a:pPr>
            <a:r>
              <a:rPr lang="en-AU"/>
              <a:t>Risk assessment for the work </a:t>
            </a:r>
            <a:r>
              <a:rPr lang="en-AU" b="1">
                <a:solidFill>
                  <a:srgbClr val="FF0000"/>
                </a:solidFill>
              </a:rPr>
              <a:t>lacked specific details of the job</a:t>
            </a:r>
            <a:r>
              <a:rPr lang="en-AU"/>
              <a:t>, and failed to identify high risk steps and / or associated controls</a:t>
            </a:r>
          </a:p>
          <a:p>
            <a:pPr marL="285750" indent="-285750">
              <a:spcAft>
                <a:spcPts val="600"/>
              </a:spcAft>
              <a:buFont typeface="Arial" panose="020B0604020202020204" pitchFamily="34" charset="0"/>
              <a:buChar char="•"/>
            </a:pPr>
            <a:r>
              <a:rPr lang="en-AU"/>
              <a:t>OEM and / or mine maintenance safe work procedures do not cover the complete scope of work for the job, including the:</a:t>
            </a:r>
          </a:p>
          <a:p>
            <a:pPr>
              <a:spcAft>
                <a:spcPts val="600"/>
              </a:spcAft>
            </a:pPr>
            <a:r>
              <a:rPr lang="en-AU"/>
              <a:t>	— removal of the hub independently from the suspension strut</a:t>
            </a:r>
          </a:p>
          <a:p>
            <a:pPr>
              <a:spcAft>
                <a:spcPts val="600"/>
              </a:spcAft>
            </a:pPr>
            <a:r>
              <a:rPr lang="en-AU"/>
              <a:t>	— removal of suspension strut from support jig</a:t>
            </a:r>
          </a:p>
          <a:p>
            <a:pPr>
              <a:spcAft>
                <a:spcPts val="600"/>
              </a:spcAft>
            </a:pPr>
            <a:r>
              <a:rPr lang="en-AU"/>
              <a:t>	— disassembly and reassembly of the suspension strut</a:t>
            </a:r>
          </a:p>
          <a:p>
            <a:pPr>
              <a:spcAft>
                <a:spcPts val="600"/>
              </a:spcAft>
            </a:pPr>
            <a:r>
              <a:rPr lang="en-AU"/>
              <a:t>	— reinstallation</a:t>
            </a:r>
          </a:p>
          <a:p>
            <a:endParaRPr lang="en-AU" sz="1600"/>
          </a:p>
        </p:txBody>
      </p:sp>
      <p:sp>
        <p:nvSpPr>
          <p:cNvPr id="4" name="Slide Number Placeholder 3">
            <a:extLst>
              <a:ext uri="{FF2B5EF4-FFF2-40B4-BE49-F238E27FC236}">
                <a16:creationId xmlns:a16="http://schemas.microsoft.com/office/drawing/2014/main" id="{DD6170CE-9D4C-9956-1097-DFF65FB584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89080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68C6-3AC3-6E7B-2526-0E3978FD18EB}"/>
              </a:ext>
            </a:extLst>
          </p:cNvPr>
          <p:cNvSpPr>
            <a:spLocks noGrp="1"/>
          </p:cNvSpPr>
          <p:nvPr>
            <p:ph type="title"/>
          </p:nvPr>
        </p:nvSpPr>
        <p:spPr/>
        <p:txBody>
          <a:bodyPr>
            <a:normAutofit/>
          </a:bodyPr>
          <a:lstStyle/>
          <a:p>
            <a:r>
              <a:rPr lang="en-AU" b="0" i="0" u="none" strike="noStrike" baseline="0" dirty="0">
                <a:solidFill>
                  <a:srgbClr val="000000"/>
                </a:solidFill>
                <a:latin typeface="Public Sans Light" pitchFamily="50" charset="0"/>
              </a:rPr>
              <a:t>Recommendations by RR</a:t>
            </a:r>
            <a:endParaRPr lang="en-AU" dirty="0"/>
          </a:p>
        </p:txBody>
      </p:sp>
      <p:sp>
        <p:nvSpPr>
          <p:cNvPr id="3" name="Content Placeholder 2">
            <a:extLst>
              <a:ext uri="{FF2B5EF4-FFF2-40B4-BE49-F238E27FC236}">
                <a16:creationId xmlns:a16="http://schemas.microsoft.com/office/drawing/2014/main" id="{040BD8C1-144B-C87D-C8B3-5F5FAD669FD1}"/>
              </a:ext>
            </a:extLst>
          </p:cNvPr>
          <p:cNvSpPr>
            <a:spLocks noGrp="1"/>
          </p:cNvSpPr>
          <p:nvPr>
            <p:ph idx="15"/>
          </p:nvPr>
        </p:nvSpPr>
        <p:spPr>
          <a:xfrm>
            <a:off x="360000" y="2340000"/>
            <a:ext cx="11448000" cy="4356000"/>
          </a:xfrm>
        </p:spPr>
        <p:txBody>
          <a:bodyPr>
            <a:noAutofit/>
          </a:bodyPr>
          <a:lstStyle/>
          <a:p>
            <a:pPr>
              <a:lnSpc>
                <a:spcPct val="100000"/>
              </a:lnSpc>
              <a:spcAft>
                <a:spcPts val="0"/>
              </a:spcAft>
            </a:pPr>
            <a:r>
              <a:rPr lang="en-AU" dirty="0"/>
              <a:t>Maintenance personnel at mines and coal handling facilities should:</a:t>
            </a:r>
          </a:p>
          <a:p>
            <a:pPr marL="342900" indent="-342900">
              <a:lnSpc>
                <a:spcPct val="100000"/>
              </a:lnSpc>
              <a:spcAft>
                <a:spcPts val="0"/>
              </a:spcAft>
              <a:buFont typeface="Arial" panose="020B0604020202020204" pitchFamily="34" charset="0"/>
              <a:buChar char="•"/>
            </a:pPr>
            <a:r>
              <a:rPr lang="en-AU" dirty="0"/>
              <a:t>identify the full scope of work for the job</a:t>
            </a:r>
          </a:p>
          <a:p>
            <a:pPr marL="342900" indent="-342900">
              <a:lnSpc>
                <a:spcPct val="100000"/>
              </a:lnSpc>
              <a:spcAft>
                <a:spcPts val="0"/>
              </a:spcAft>
              <a:buFont typeface="Arial" panose="020B0604020202020204" pitchFamily="34" charset="0"/>
              <a:buChar char="•"/>
            </a:pPr>
            <a:r>
              <a:rPr lang="en-AU" dirty="0"/>
              <a:t>review the suitability of existing safe work procedures for all, or part, of the job</a:t>
            </a:r>
          </a:p>
          <a:p>
            <a:pPr marL="342900" indent="-342900">
              <a:lnSpc>
                <a:spcPct val="100000"/>
              </a:lnSpc>
              <a:spcAft>
                <a:spcPts val="0"/>
              </a:spcAft>
              <a:buFont typeface="Arial" panose="020B0604020202020204" pitchFamily="34" charset="0"/>
              <a:buChar char="•"/>
            </a:pPr>
            <a:r>
              <a:rPr lang="en-AU" dirty="0"/>
              <a:t>assess the risks associated with any portion of the work not covered by safe work procedures, including the work integration with the existing procedures</a:t>
            </a:r>
          </a:p>
          <a:p>
            <a:pPr marL="342900" indent="-342900">
              <a:lnSpc>
                <a:spcPct val="100000"/>
              </a:lnSpc>
              <a:spcAft>
                <a:spcPts val="0"/>
              </a:spcAft>
              <a:buFont typeface="Arial" panose="020B0604020202020204" pitchFamily="34" charset="0"/>
              <a:buChar char="•"/>
            </a:pPr>
            <a:r>
              <a:rPr lang="en-AU" dirty="0"/>
              <a:t>identify suitable controls and effective verification required to mitigate risks to as low as reasonably practical</a:t>
            </a:r>
          </a:p>
          <a:p>
            <a:pPr marL="342900" indent="-342900">
              <a:lnSpc>
                <a:spcPct val="100000"/>
              </a:lnSpc>
              <a:spcAft>
                <a:spcPts val="0"/>
              </a:spcAft>
              <a:buFont typeface="Arial" panose="020B0604020202020204" pitchFamily="34" charset="0"/>
              <a:buChar char="•"/>
            </a:pPr>
            <a:r>
              <a:rPr lang="en-AU" dirty="0"/>
              <a:t>ensure all tools, jigs, lifting equipment, and mobile plant are fit for purpose and available</a:t>
            </a:r>
          </a:p>
          <a:p>
            <a:pPr marL="342900" indent="-342900">
              <a:lnSpc>
                <a:spcPct val="100000"/>
              </a:lnSpc>
              <a:spcAft>
                <a:spcPts val="0"/>
              </a:spcAft>
              <a:buFont typeface="Arial" panose="020B0604020202020204" pitchFamily="34" charset="0"/>
              <a:buChar char="•"/>
            </a:pPr>
            <a:r>
              <a:rPr lang="en-AU" dirty="0"/>
              <a:t>ensure all workers are trained and competent in the work to be performed</a:t>
            </a:r>
          </a:p>
          <a:p>
            <a:pPr marL="342900" indent="-342900">
              <a:lnSpc>
                <a:spcPct val="100000"/>
              </a:lnSpc>
              <a:spcAft>
                <a:spcPts val="0"/>
              </a:spcAft>
              <a:buFont typeface="Arial" panose="020B0604020202020204" pitchFamily="34" charset="0"/>
              <a:buChar char="•"/>
            </a:pPr>
            <a:r>
              <a:rPr lang="en-AU" dirty="0"/>
              <a:t>assess maintenance work practices, especially in relation to worker positioning around suspended or supported loads, for lifting and cranage tasks, including exclusion zones and swing zones </a:t>
            </a:r>
          </a:p>
          <a:p>
            <a:pPr marL="342900" indent="-342900">
              <a:lnSpc>
                <a:spcPct val="100000"/>
              </a:lnSpc>
              <a:spcAft>
                <a:spcPts val="0"/>
              </a:spcAft>
              <a:buFont typeface="Arial" panose="020B0604020202020204" pitchFamily="34" charset="0"/>
              <a:buChar char="•"/>
            </a:pPr>
            <a:r>
              <a:rPr lang="en-AU" dirty="0"/>
              <a:t>ensure adequate supervision of complex tasks and lifts, especially with respect to the position of personnel in proximity to suspended or supported loads, and signing off permits</a:t>
            </a:r>
          </a:p>
        </p:txBody>
      </p:sp>
      <p:sp>
        <p:nvSpPr>
          <p:cNvPr id="4" name="Slide Number Placeholder 3">
            <a:extLst>
              <a:ext uri="{FF2B5EF4-FFF2-40B4-BE49-F238E27FC236}">
                <a16:creationId xmlns:a16="http://schemas.microsoft.com/office/drawing/2014/main" id="{67FF6E63-8C5F-162D-B5F1-C4DE4AB2FA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5010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68C6-3AC3-6E7B-2526-0E3978FD18EB}"/>
              </a:ext>
            </a:extLst>
          </p:cNvPr>
          <p:cNvSpPr>
            <a:spLocks noGrp="1"/>
          </p:cNvSpPr>
          <p:nvPr>
            <p:ph type="title"/>
          </p:nvPr>
        </p:nvSpPr>
        <p:spPr/>
        <p:txBody>
          <a:bodyPr>
            <a:normAutofit/>
          </a:bodyPr>
          <a:lstStyle/>
          <a:p>
            <a:r>
              <a:rPr lang="en-AU">
                <a:solidFill>
                  <a:srgbClr val="000000"/>
                </a:solidFill>
                <a:latin typeface="Public Sans Light" pitchFamily="50" charset="0"/>
              </a:rPr>
              <a:t>Key Messages for </a:t>
            </a:r>
            <a:r>
              <a:rPr lang="en-AU" b="1">
                <a:solidFill>
                  <a:srgbClr val="000000"/>
                </a:solidFill>
                <a:latin typeface="Public Sans Light" pitchFamily="50" charset="0"/>
              </a:rPr>
              <a:t>Senior Leadership</a:t>
            </a:r>
            <a:endParaRPr lang="en-AU" b="1"/>
          </a:p>
        </p:txBody>
      </p:sp>
      <p:sp>
        <p:nvSpPr>
          <p:cNvPr id="3" name="Content Placeholder 2">
            <a:extLst>
              <a:ext uri="{FF2B5EF4-FFF2-40B4-BE49-F238E27FC236}">
                <a16:creationId xmlns:a16="http://schemas.microsoft.com/office/drawing/2014/main" id="{040BD8C1-144B-C87D-C8B3-5F5FAD669FD1}"/>
              </a:ext>
            </a:extLst>
          </p:cNvPr>
          <p:cNvSpPr>
            <a:spLocks noGrp="1"/>
          </p:cNvSpPr>
          <p:nvPr>
            <p:ph idx="15"/>
          </p:nvPr>
        </p:nvSpPr>
        <p:spPr>
          <a:xfrm>
            <a:off x="139700" y="2250000"/>
            <a:ext cx="11893550" cy="4356000"/>
          </a:xfrm>
        </p:spPr>
        <p:txBody>
          <a:bodyPr vert="horz" lIns="0" tIns="0" rIns="0" bIns="0" numCol="1" rtlCol="0" anchor="t">
            <a:noAutofit/>
          </a:bodyPr>
          <a:lstStyle/>
          <a:p>
            <a:pPr marL="342900" indent="-342900">
              <a:lnSpc>
                <a:spcPct val="100000"/>
              </a:lnSpc>
              <a:spcAft>
                <a:spcPts val="600"/>
              </a:spcAft>
              <a:buFont typeface="Arial" panose="020B0604020202020204" pitchFamily="34" charset="0"/>
              <a:buChar char="•"/>
            </a:pPr>
            <a:r>
              <a:rPr lang="en-AU" sz="3200" dirty="0"/>
              <a:t>Conduct a thorough review of </a:t>
            </a:r>
            <a:r>
              <a:rPr lang="en-AU" sz="3200" b="1" dirty="0">
                <a:solidFill>
                  <a:srgbClr val="FF0000"/>
                </a:solidFill>
              </a:rPr>
              <a:t>ALL</a:t>
            </a:r>
            <a:r>
              <a:rPr lang="en-AU" sz="3200" dirty="0"/>
              <a:t> lifting and cranage operations at your site:</a:t>
            </a:r>
          </a:p>
          <a:p>
            <a:pPr marL="702310" lvl="4" indent="-342900"/>
            <a:r>
              <a:rPr lang="en-AU" sz="2400" dirty="0"/>
              <a:t>Review the suitability of </a:t>
            </a:r>
            <a:r>
              <a:rPr lang="en-AU" sz="2400" b="1" dirty="0">
                <a:solidFill>
                  <a:srgbClr val="FF0000"/>
                </a:solidFill>
              </a:rPr>
              <a:t>lifting equipment, procedures and practices</a:t>
            </a:r>
          </a:p>
          <a:p>
            <a:pPr marL="702310" lvl="4" indent="-342900"/>
            <a:r>
              <a:rPr lang="en-AU" sz="2400" dirty="0"/>
              <a:t>Review the thoroughness of </a:t>
            </a:r>
            <a:r>
              <a:rPr lang="en-AU" sz="2400" b="1" dirty="0">
                <a:solidFill>
                  <a:srgbClr val="FF0000"/>
                </a:solidFill>
              </a:rPr>
              <a:t>pre-task risk assessments</a:t>
            </a:r>
          </a:p>
          <a:p>
            <a:pPr marL="702310" lvl="4" indent="-342900"/>
            <a:r>
              <a:rPr lang="en-AU" sz="2400" dirty="0"/>
              <a:t>Assess the </a:t>
            </a:r>
            <a:r>
              <a:rPr lang="en-AU" sz="2400" b="1" dirty="0">
                <a:solidFill>
                  <a:srgbClr val="FF0000"/>
                </a:solidFill>
              </a:rPr>
              <a:t>adequacy of supervision </a:t>
            </a:r>
            <a:r>
              <a:rPr lang="en-AU" sz="2400" dirty="0"/>
              <a:t>of lifting tasks</a:t>
            </a:r>
          </a:p>
          <a:p>
            <a:pPr marL="702310" lvl="4" indent="-342900"/>
            <a:r>
              <a:rPr lang="en-AU" sz="2400" dirty="0"/>
              <a:t>Assess </a:t>
            </a:r>
            <a:r>
              <a:rPr lang="en-AU" sz="2400" b="1" dirty="0">
                <a:solidFill>
                  <a:srgbClr val="FF0000"/>
                </a:solidFill>
              </a:rPr>
              <a:t>training &amp; competency </a:t>
            </a:r>
            <a:r>
              <a:rPr lang="en-AU" sz="2400" dirty="0"/>
              <a:t>of workers involved</a:t>
            </a:r>
          </a:p>
          <a:p>
            <a:pPr marL="457200" lvl="2" indent="-457200">
              <a:spcAft>
                <a:spcPts val="0"/>
              </a:spcAft>
              <a:buFont typeface="Arial" panose="020B0604020202020204" pitchFamily="34" charset="0"/>
              <a:buChar char="•"/>
            </a:pPr>
            <a:r>
              <a:rPr lang="en-AU" sz="3200" dirty="0">
                <a:latin typeface="+mj-lt"/>
              </a:rPr>
              <a:t>Don’t simply rely on outsourcing of this hazard to third party experts – you are the duty holder</a:t>
            </a:r>
          </a:p>
        </p:txBody>
      </p:sp>
      <p:sp>
        <p:nvSpPr>
          <p:cNvPr id="4" name="Slide Number Placeholder 3">
            <a:extLst>
              <a:ext uri="{FF2B5EF4-FFF2-40B4-BE49-F238E27FC236}">
                <a16:creationId xmlns:a16="http://schemas.microsoft.com/office/drawing/2014/main" id="{67FF6E63-8C5F-162D-B5F1-C4DE4AB2FA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41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239B-C248-ACD8-701B-70057102C4B5}"/>
              </a:ext>
            </a:extLst>
          </p:cNvPr>
          <p:cNvSpPr>
            <a:spLocks noGrp="1"/>
          </p:cNvSpPr>
          <p:nvPr>
            <p:ph type="title"/>
          </p:nvPr>
        </p:nvSpPr>
        <p:spPr/>
        <p:txBody>
          <a:bodyPr/>
          <a:lstStyle/>
          <a:p>
            <a:r>
              <a:rPr lang="en-AU"/>
              <a:t>Recent publications</a:t>
            </a:r>
          </a:p>
        </p:txBody>
      </p:sp>
      <p:sp>
        <p:nvSpPr>
          <p:cNvPr id="5" name="Slide Number Placeholder 4">
            <a:extLst>
              <a:ext uri="{FF2B5EF4-FFF2-40B4-BE49-F238E27FC236}">
                <a16:creationId xmlns:a16="http://schemas.microsoft.com/office/drawing/2014/main" id="{E47B4DDA-4860-B0E5-7807-6CDD87123290}"/>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4" name="Content Placeholder 3">
            <a:extLst>
              <a:ext uri="{FF2B5EF4-FFF2-40B4-BE49-F238E27FC236}">
                <a16:creationId xmlns:a16="http://schemas.microsoft.com/office/drawing/2014/main" id="{A31F6E9F-5098-80AF-D43C-22B125E4362A}"/>
              </a:ext>
            </a:extLst>
          </p:cNvPr>
          <p:cNvSpPr>
            <a:spLocks noGrp="1"/>
          </p:cNvSpPr>
          <p:nvPr>
            <p:ph sz="half" idx="1"/>
          </p:nvPr>
        </p:nvSpPr>
        <p:spPr>
          <a:xfrm>
            <a:off x="359999" y="2340010"/>
            <a:ext cx="8460616" cy="4355990"/>
          </a:xfrm>
        </p:spPr>
        <p:txBody>
          <a:bodyPr>
            <a:normAutofit lnSpcReduction="10000"/>
          </a:bodyPr>
          <a:lstStyle/>
          <a:p>
            <a:r>
              <a:rPr lang="en-AU" sz="1800" b="1" dirty="0"/>
              <a:t>SB22-05 Crane incidents on the rise – April 22</a:t>
            </a:r>
          </a:p>
          <a:p>
            <a:pPr lvl="1"/>
            <a:r>
              <a:rPr lang="en-AU" dirty="0"/>
              <a:t>3 x general incidents with cranes </a:t>
            </a:r>
          </a:p>
          <a:p>
            <a:pPr marL="342900" lvl="3" indent="-342900"/>
            <a:r>
              <a:rPr lang="en-AU" dirty="0"/>
              <a:t>mobile crane roll over</a:t>
            </a:r>
          </a:p>
          <a:p>
            <a:pPr marL="342900" lvl="3" indent="-342900"/>
            <a:r>
              <a:rPr lang="en-AU" dirty="0"/>
              <a:t>poor load position</a:t>
            </a:r>
          </a:p>
          <a:p>
            <a:pPr marL="342900" lvl="3" indent="-342900"/>
            <a:r>
              <a:rPr lang="en-AU" dirty="0"/>
              <a:t>OH crane brake failure</a:t>
            </a:r>
          </a:p>
          <a:p>
            <a:r>
              <a:rPr lang="en-AU" sz="1800" b="1" dirty="0"/>
              <a:t>SB22-14 Dangerous lifting equipment incident increase – Dec 22</a:t>
            </a:r>
          </a:p>
          <a:p>
            <a:pPr lvl="1"/>
            <a:r>
              <a:rPr lang="en-AU" dirty="0"/>
              <a:t>7 x lifting incidents within a month </a:t>
            </a:r>
          </a:p>
          <a:p>
            <a:pPr marL="342900" lvl="3" indent="-342900"/>
            <a:r>
              <a:rPr lang="en-AU" dirty="0"/>
              <a:t>UG and surface coal</a:t>
            </a:r>
          </a:p>
          <a:p>
            <a:pPr marL="342900" lvl="3" indent="-342900"/>
            <a:r>
              <a:rPr lang="en-AU" dirty="0"/>
              <a:t>Five resulted in injury including broken leg, part of finger amputated, and three head injuries</a:t>
            </a:r>
          </a:p>
          <a:p>
            <a:r>
              <a:rPr lang="en-AU" sz="1800" b="1" dirty="0"/>
              <a:t>SB23-08 Haul truck front strut removal poses risks to workers – Oct 23</a:t>
            </a:r>
          </a:p>
          <a:p>
            <a:pPr lvl="1"/>
            <a:r>
              <a:rPr lang="en-AU" dirty="0"/>
              <a:t>4 x similar lifting incidents </a:t>
            </a:r>
          </a:p>
          <a:p>
            <a:pPr marL="342900" lvl="3" indent="-342900"/>
            <a:r>
              <a:rPr lang="en-AU" dirty="0"/>
              <a:t>Two resulted in injuries</a:t>
            </a:r>
          </a:p>
          <a:p>
            <a:pPr marL="342900" lvl="3" indent="-342900"/>
            <a:r>
              <a:rPr lang="en-AU" dirty="0"/>
              <a:t>Poorly risk managed changes to OEM procedures</a:t>
            </a:r>
          </a:p>
          <a:p>
            <a:pPr marL="342900" lvl="3" indent="-342900"/>
            <a:r>
              <a:rPr lang="en-AU" dirty="0"/>
              <a:t>Equipment not fit for purpose or incorrectly used</a:t>
            </a:r>
          </a:p>
          <a:p>
            <a:pPr marL="342900" lvl="3" indent="-342900"/>
            <a:r>
              <a:rPr lang="en-AU" dirty="0"/>
              <a:t>Working around and under loads that become suspended</a:t>
            </a:r>
          </a:p>
        </p:txBody>
      </p:sp>
      <p:pic>
        <p:nvPicPr>
          <p:cNvPr id="8" name="Picture 7">
            <a:extLst>
              <a:ext uri="{FF2B5EF4-FFF2-40B4-BE49-F238E27FC236}">
                <a16:creationId xmlns:a16="http://schemas.microsoft.com/office/drawing/2014/main" id="{7B05A8BB-B5D0-4961-EAF2-4214C560A76F}"/>
              </a:ext>
            </a:extLst>
          </p:cNvPr>
          <p:cNvPicPr>
            <a:picLocks noChangeAspect="1"/>
          </p:cNvPicPr>
          <p:nvPr/>
        </p:nvPicPr>
        <p:blipFill>
          <a:blip r:embed="rId3"/>
          <a:stretch>
            <a:fillRect/>
          </a:stretch>
        </p:blipFill>
        <p:spPr>
          <a:xfrm rot="486820">
            <a:off x="6347557" y="130902"/>
            <a:ext cx="2529049" cy="3550395"/>
          </a:xfrm>
          <a:prstGeom prst="rect">
            <a:avLst/>
          </a:prstGeom>
        </p:spPr>
      </p:pic>
      <p:pic>
        <p:nvPicPr>
          <p:cNvPr id="10" name="Picture 9">
            <a:extLst>
              <a:ext uri="{FF2B5EF4-FFF2-40B4-BE49-F238E27FC236}">
                <a16:creationId xmlns:a16="http://schemas.microsoft.com/office/drawing/2014/main" id="{7F8E636B-4F0A-FE18-D9AB-5939DAC7FD2C}"/>
              </a:ext>
            </a:extLst>
          </p:cNvPr>
          <p:cNvPicPr>
            <a:picLocks noChangeAspect="1"/>
          </p:cNvPicPr>
          <p:nvPr/>
        </p:nvPicPr>
        <p:blipFill>
          <a:blip r:embed="rId4"/>
          <a:stretch>
            <a:fillRect/>
          </a:stretch>
        </p:blipFill>
        <p:spPr>
          <a:xfrm rot="1134464">
            <a:off x="8571083" y="1014309"/>
            <a:ext cx="2721551" cy="3634008"/>
          </a:xfrm>
          <a:prstGeom prst="rect">
            <a:avLst/>
          </a:prstGeom>
        </p:spPr>
      </p:pic>
      <p:pic>
        <p:nvPicPr>
          <p:cNvPr id="12" name="Picture 11">
            <a:extLst>
              <a:ext uri="{FF2B5EF4-FFF2-40B4-BE49-F238E27FC236}">
                <a16:creationId xmlns:a16="http://schemas.microsoft.com/office/drawing/2014/main" id="{B8661D97-2FB7-3FA2-098E-7EBB75F74DB3}"/>
              </a:ext>
            </a:extLst>
          </p:cNvPr>
          <p:cNvPicPr>
            <a:picLocks noChangeAspect="1"/>
          </p:cNvPicPr>
          <p:nvPr/>
        </p:nvPicPr>
        <p:blipFill>
          <a:blip r:embed="rId5"/>
          <a:stretch>
            <a:fillRect/>
          </a:stretch>
        </p:blipFill>
        <p:spPr>
          <a:xfrm rot="2130735">
            <a:off x="9507688" y="2808075"/>
            <a:ext cx="2621652" cy="3758875"/>
          </a:xfrm>
          <a:prstGeom prst="rect">
            <a:avLst/>
          </a:prstGeom>
        </p:spPr>
      </p:pic>
    </p:spTree>
    <p:extLst>
      <p:ext uri="{BB962C8B-B14F-4D97-AF65-F5344CB8AC3E}">
        <p14:creationId xmlns:p14="http://schemas.microsoft.com/office/powerpoint/2010/main" val="361218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0CAB68-3EA8-0068-FE12-7A56FE41CDCF}"/>
              </a:ext>
            </a:extLst>
          </p:cNvPr>
          <p:cNvSpPr>
            <a:spLocks noGrp="1"/>
          </p:cNvSpPr>
          <p:nvPr>
            <p:ph type="title"/>
          </p:nvPr>
        </p:nvSpPr>
        <p:spPr/>
        <p:txBody>
          <a:bodyPr/>
          <a:lstStyle/>
          <a:p>
            <a:r>
              <a:rPr lang="en-AU"/>
              <a:t>Why are we here today?</a:t>
            </a:r>
          </a:p>
        </p:txBody>
      </p:sp>
      <p:sp>
        <p:nvSpPr>
          <p:cNvPr id="9" name="Content Placeholder 8">
            <a:extLst>
              <a:ext uri="{FF2B5EF4-FFF2-40B4-BE49-F238E27FC236}">
                <a16:creationId xmlns:a16="http://schemas.microsoft.com/office/drawing/2014/main" id="{F256CE41-20B1-4A35-3393-4D269D5BACD0}"/>
              </a:ext>
            </a:extLst>
          </p:cNvPr>
          <p:cNvSpPr>
            <a:spLocks noGrp="1"/>
          </p:cNvSpPr>
          <p:nvPr>
            <p:ph idx="15"/>
          </p:nvPr>
        </p:nvSpPr>
        <p:spPr/>
        <p:txBody>
          <a:bodyPr>
            <a:normAutofit/>
          </a:bodyPr>
          <a:lstStyle/>
          <a:p>
            <a:pPr marL="342900" indent="-342900">
              <a:buFont typeface="Arial" panose="020B0604020202020204" pitchFamily="34" charset="0"/>
              <a:buChar char="•"/>
            </a:pPr>
            <a:r>
              <a:rPr lang="en-AU" sz="3600" dirty="0"/>
              <a:t>Conducting this online intervention as a trial, in the place of a state-wide intervention process</a:t>
            </a:r>
          </a:p>
          <a:p>
            <a:pPr marL="342900" indent="-342900">
              <a:buFont typeface="Arial" panose="020B0604020202020204" pitchFamily="34" charset="0"/>
              <a:buChar char="•"/>
            </a:pPr>
            <a:r>
              <a:rPr lang="en-AU" sz="3600" dirty="0"/>
              <a:t>Faster and more flexible, however relies on your response - no compliance enforcement action</a:t>
            </a:r>
          </a:p>
          <a:p>
            <a:pPr marL="342900" indent="-342900">
              <a:buFont typeface="Arial" panose="020B0604020202020204" pitchFamily="34" charset="0"/>
              <a:buChar char="•"/>
            </a:pPr>
            <a:r>
              <a:rPr lang="en-AU" sz="3600" dirty="0"/>
              <a:t>If effective, will negate the need for a state-wide intervention</a:t>
            </a:r>
          </a:p>
          <a:p>
            <a:pPr marL="342900" indent="-342900">
              <a:buFont typeface="Arial" panose="020B0604020202020204" pitchFamily="34" charset="0"/>
              <a:buChar char="•"/>
            </a:pPr>
            <a:r>
              <a:rPr lang="en-AU" sz="3600" dirty="0"/>
              <a:t>Encourage your feedback on this trial</a:t>
            </a:r>
          </a:p>
        </p:txBody>
      </p:sp>
    </p:spTree>
    <p:extLst>
      <p:ext uri="{BB962C8B-B14F-4D97-AF65-F5344CB8AC3E}">
        <p14:creationId xmlns:p14="http://schemas.microsoft.com/office/powerpoint/2010/main" val="8959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0CAB68-3EA8-0068-FE12-7A56FE41CDCF}"/>
              </a:ext>
            </a:extLst>
          </p:cNvPr>
          <p:cNvSpPr>
            <a:spLocks noGrp="1"/>
          </p:cNvSpPr>
          <p:nvPr>
            <p:ph type="title"/>
          </p:nvPr>
        </p:nvSpPr>
        <p:spPr/>
        <p:txBody>
          <a:bodyPr/>
          <a:lstStyle/>
          <a:p>
            <a:r>
              <a:rPr lang="en-AU"/>
              <a:t>Why are we here today?</a:t>
            </a:r>
          </a:p>
        </p:txBody>
      </p:sp>
      <p:sp>
        <p:nvSpPr>
          <p:cNvPr id="9" name="Content Placeholder 8">
            <a:extLst>
              <a:ext uri="{FF2B5EF4-FFF2-40B4-BE49-F238E27FC236}">
                <a16:creationId xmlns:a16="http://schemas.microsoft.com/office/drawing/2014/main" id="{F256CE41-20B1-4A35-3393-4D269D5BACD0}"/>
              </a:ext>
            </a:extLst>
          </p:cNvPr>
          <p:cNvSpPr>
            <a:spLocks noGrp="1"/>
          </p:cNvSpPr>
          <p:nvPr>
            <p:ph idx="15"/>
          </p:nvPr>
        </p:nvSpPr>
        <p:spPr/>
        <p:txBody>
          <a:bodyPr>
            <a:normAutofit fontScale="92500" lnSpcReduction="10000"/>
          </a:bodyPr>
          <a:lstStyle/>
          <a:p>
            <a:pPr marL="342900" indent="-342900">
              <a:buFont typeface="Arial" panose="020B0604020202020204" pitchFamily="34" charset="0"/>
              <a:buChar char="•"/>
            </a:pPr>
            <a:r>
              <a:rPr lang="en-AU" sz="3600" dirty="0"/>
              <a:t>Concerning recent trend of lifting and cranage incidents across NSW mining </a:t>
            </a:r>
          </a:p>
          <a:p>
            <a:pPr marL="342900" indent="-342900">
              <a:buFont typeface="Arial" panose="020B0604020202020204" pitchFamily="34" charset="0"/>
              <a:buChar char="•"/>
            </a:pPr>
            <a:r>
              <a:rPr lang="en-AU" sz="3600" dirty="0"/>
              <a:t>In particular, we’ve seen an increase in incidents relating to </a:t>
            </a:r>
            <a:r>
              <a:rPr lang="en-AU" sz="3600" dirty="0">
                <a:solidFill>
                  <a:srgbClr val="FF0000"/>
                </a:solidFill>
              </a:rPr>
              <a:t>haul truck maintenance</a:t>
            </a:r>
            <a:r>
              <a:rPr lang="en-AU" sz="3600" dirty="0"/>
              <a:t>, but the lessons apply across </a:t>
            </a:r>
            <a:r>
              <a:rPr lang="en-AU" sz="3600" dirty="0">
                <a:solidFill>
                  <a:srgbClr val="FF0000"/>
                </a:solidFill>
              </a:rPr>
              <a:t>all lifting operations</a:t>
            </a:r>
          </a:p>
          <a:p>
            <a:pPr marL="342900" indent="-342900">
              <a:buFont typeface="Arial" panose="020B0604020202020204" pitchFamily="34" charset="0"/>
              <a:buChar char="•"/>
            </a:pPr>
            <a:r>
              <a:rPr lang="en-AU" sz="3600" dirty="0"/>
              <a:t>Due to the current trend, any further lifting and cranage incidents will have </a:t>
            </a:r>
            <a:r>
              <a:rPr lang="en-AU" sz="3600" dirty="0">
                <a:solidFill>
                  <a:srgbClr val="FF0000"/>
                </a:solidFill>
              </a:rPr>
              <a:t>additional scrutiny </a:t>
            </a:r>
            <a:r>
              <a:rPr lang="en-AU" sz="3600" dirty="0"/>
              <a:t>from the Regulator</a:t>
            </a:r>
          </a:p>
          <a:p>
            <a:pPr marL="342900" indent="-342900">
              <a:buFont typeface="Arial" panose="020B0604020202020204" pitchFamily="34" charset="0"/>
              <a:buChar char="•"/>
            </a:pPr>
            <a:r>
              <a:rPr lang="en-AU" sz="3600" dirty="0"/>
              <a:t>A follow-up compliance priority will be run in H1 2024</a:t>
            </a:r>
          </a:p>
        </p:txBody>
      </p:sp>
    </p:spTree>
    <p:extLst>
      <p:ext uri="{BB962C8B-B14F-4D97-AF65-F5344CB8AC3E}">
        <p14:creationId xmlns:p14="http://schemas.microsoft.com/office/powerpoint/2010/main" val="2631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omatsu 930E dump truck-2">
            <a:hlinkClick r:id="" action="ppaction://media"/>
            <a:extLst>
              <a:ext uri="{FF2B5EF4-FFF2-40B4-BE49-F238E27FC236}">
                <a16:creationId xmlns:a16="http://schemas.microsoft.com/office/drawing/2014/main" id="{D373B8DA-EA73-A7D9-3DCE-19F298A782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6E47417-32FA-5D03-C42F-D2F2066F1519}"/>
              </a:ext>
            </a:extLst>
          </p:cNvPr>
          <p:cNvSpPr>
            <a:spLocks noGrp="1"/>
          </p:cNvSpPr>
          <p:nvPr>
            <p:ph type="title"/>
          </p:nvPr>
        </p:nvSpPr>
        <p:spPr>
          <a:xfrm>
            <a:off x="0" y="6063508"/>
            <a:ext cx="12192000" cy="794492"/>
          </a:xfrm>
          <a:solidFill>
            <a:schemeClr val="tx1"/>
          </a:solidFill>
        </p:spPr>
        <p:txBody>
          <a:bodyPr lIns="144000" tIns="0" anchor="ctr" anchorCtr="0">
            <a:noAutofit/>
          </a:bodyPr>
          <a:lstStyle/>
          <a:p>
            <a:r>
              <a:rPr lang="en-AU" sz="2400" b="1" dirty="0">
                <a:solidFill>
                  <a:schemeClr val="bg1"/>
                </a:solidFill>
                <a:latin typeface="Public Sans SemiBold" pitchFamily="50" charset="0"/>
              </a:rPr>
              <a:t>21 January 2022 – Komatsu 930E dump truck falling wheel hub and spindle</a:t>
            </a:r>
            <a:endParaRPr lang="en-AU" sz="2400" dirty="0">
              <a:solidFill>
                <a:schemeClr val="bg1"/>
              </a:solidFill>
            </a:endParaRPr>
          </a:p>
        </p:txBody>
      </p:sp>
      <p:sp>
        <p:nvSpPr>
          <p:cNvPr id="4" name="Slide Number Placeholder 3">
            <a:extLst>
              <a:ext uri="{FF2B5EF4-FFF2-40B4-BE49-F238E27FC236}">
                <a16:creationId xmlns:a16="http://schemas.microsoft.com/office/drawing/2014/main" id="{326EAD05-373B-8090-11D0-BC8FA784D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1314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omatsu 830E dump truck">
            <a:hlinkClick r:id="" action="ppaction://media"/>
            <a:extLst>
              <a:ext uri="{FF2B5EF4-FFF2-40B4-BE49-F238E27FC236}">
                <a16:creationId xmlns:a16="http://schemas.microsoft.com/office/drawing/2014/main" id="{8B5AA67F-B260-657B-5976-D0769F254C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D3500B-7397-F114-B267-CE778471EABE}"/>
              </a:ext>
            </a:extLst>
          </p:cNvPr>
          <p:cNvSpPr>
            <a:spLocks noGrp="1"/>
          </p:cNvSpPr>
          <p:nvPr>
            <p:ph type="title"/>
          </p:nvPr>
        </p:nvSpPr>
        <p:spPr>
          <a:xfrm>
            <a:off x="0" y="6063508"/>
            <a:ext cx="12192000" cy="794492"/>
          </a:xfrm>
          <a:solidFill>
            <a:schemeClr val="tx1"/>
          </a:solidFill>
        </p:spPr>
        <p:txBody>
          <a:bodyPr vert="horz" lIns="144000" tIns="0" rIns="0" bIns="0" rtlCol="0" anchor="ctr" anchorCtr="0">
            <a:noAutofit/>
          </a:bodyPr>
          <a:lstStyle/>
          <a:p>
            <a:r>
              <a:rPr lang="en-AU" sz="2400" b="1" dirty="0">
                <a:solidFill>
                  <a:schemeClr val="bg1"/>
                </a:solidFill>
                <a:latin typeface="Public Sans SemiBold" pitchFamily="50" charset="0"/>
              </a:rPr>
              <a:t>26 March 2023 - Komatsu 830E dump truck swinging wheel strut</a:t>
            </a:r>
          </a:p>
        </p:txBody>
      </p:sp>
      <p:sp>
        <p:nvSpPr>
          <p:cNvPr id="4" name="Slide Number Placeholder 3">
            <a:extLst>
              <a:ext uri="{FF2B5EF4-FFF2-40B4-BE49-F238E27FC236}">
                <a16:creationId xmlns:a16="http://schemas.microsoft.com/office/drawing/2014/main" id="{8ACABEB6-A123-EC29-582D-AA13AF5053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479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a:hlinkClick r:id="" action="ppaction://media"/>
            <a:extLst>
              <a:ext uri="{FF2B5EF4-FFF2-40B4-BE49-F238E27FC236}">
                <a16:creationId xmlns:a16="http://schemas.microsoft.com/office/drawing/2014/main" id="{00243C44-D014-0C08-1F11-7F53431E82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6013" b="9401"/>
          <a:stretch/>
        </p:blipFill>
        <p:spPr>
          <a:xfrm>
            <a:off x="0" y="1"/>
            <a:ext cx="12192000" cy="6858000"/>
          </a:xfrm>
          <a:prstGeom prst="rect">
            <a:avLst/>
          </a:prstGeom>
        </p:spPr>
      </p:pic>
      <p:sp>
        <p:nvSpPr>
          <p:cNvPr id="2" name="Title 1">
            <a:extLst>
              <a:ext uri="{FF2B5EF4-FFF2-40B4-BE49-F238E27FC236}">
                <a16:creationId xmlns:a16="http://schemas.microsoft.com/office/drawing/2014/main" id="{E6B9BB57-D3BA-D05D-0DED-304C790ADDF9}"/>
              </a:ext>
            </a:extLst>
          </p:cNvPr>
          <p:cNvSpPr>
            <a:spLocks noGrp="1"/>
          </p:cNvSpPr>
          <p:nvPr>
            <p:ph type="title"/>
          </p:nvPr>
        </p:nvSpPr>
        <p:spPr>
          <a:xfrm>
            <a:off x="1" y="6063508"/>
            <a:ext cx="12191999" cy="794492"/>
          </a:xfrm>
          <a:solidFill>
            <a:schemeClr val="tx1"/>
          </a:solidFill>
        </p:spPr>
        <p:txBody>
          <a:bodyPr vert="horz" lIns="144000" tIns="0" rIns="0" bIns="0" rtlCol="0" anchor="ctr" anchorCtr="0">
            <a:noAutofit/>
          </a:bodyPr>
          <a:lstStyle/>
          <a:p>
            <a:r>
              <a:rPr lang="en-AU" sz="2400" b="1" dirty="0">
                <a:solidFill>
                  <a:schemeClr val="bg1"/>
                </a:solidFill>
                <a:latin typeface="Public Sans SemiBold" pitchFamily="50" charset="0"/>
              </a:rPr>
              <a:t>5 June 2023 - Caterpillar 789 haul truck falling wheel hub and spindle</a:t>
            </a:r>
          </a:p>
        </p:txBody>
      </p:sp>
      <p:sp>
        <p:nvSpPr>
          <p:cNvPr id="4" name="Slide Number Placeholder 3">
            <a:extLst>
              <a:ext uri="{FF2B5EF4-FFF2-40B4-BE49-F238E27FC236}">
                <a16:creationId xmlns:a16="http://schemas.microsoft.com/office/drawing/2014/main" id="{74B4C265-4A10-844B-F6A1-61A2B411C5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7627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0F09-BD92-8749-F155-522809EF5E62}"/>
              </a:ext>
            </a:extLst>
          </p:cNvPr>
          <p:cNvSpPr>
            <a:spLocks noGrp="1"/>
          </p:cNvSpPr>
          <p:nvPr>
            <p:ph type="title"/>
          </p:nvPr>
        </p:nvSpPr>
        <p:spPr>
          <a:xfrm>
            <a:off x="0" y="6063508"/>
            <a:ext cx="12192000" cy="794492"/>
          </a:xfrm>
          <a:solidFill>
            <a:schemeClr val="tx1"/>
          </a:solidFill>
        </p:spPr>
        <p:txBody>
          <a:bodyPr lIns="144000" anchor="ctr" anchorCtr="0">
            <a:noAutofit/>
          </a:bodyPr>
          <a:lstStyle/>
          <a:p>
            <a:r>
              <a:rPr lang="en-AU" sz="2400" b="1" dirty="0">
                <a:solidFill>
                  <a:schemeClr val="bg1"/>
                </a:solidFill>
                <a:latin typeface="Public Sans SemiBold" pitchFamily="50" charset="0"/>
              </a:rPr>
              <a:t>18 September 2023 - Caterpillar 795F haul truck falling wheel hub and spindle</a:t>
            </a:r>
            <a:endParaRPr lang="en-AU" sz="2400" dirty="0">
              <a:solidFill>
                <a:schemeClr val="bg1"/>
              </a:solidFill>
            </a:endParaRPr>
          </a:p>
        </p:txBody>
      </p:sp>
      <p:sp>
        <p:nvSpPr>
          <p:cNvPr id="4" name="Slide Number Placeholder 3">
            <a:extLst>
              <a:ext uri="{FF2B5EF4-FFF2-40B4-BE49-F238E27FC236}">
                <a16:creationId xmlns:a16="http://schemas.microsoft.com/office/drawing/2014/main" id="{A36DE3E3-BCD1-96E6-2205-DD7B2BF304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5" name="Caterpillar 795F haul truck">
            <a:hlinkClick r:id="" action="ppaction://media"/>
            <a:extLst>
              <a:ext uri="{FF2B5EF4-FFF2-40B4-BE49-F238E27FC236}">
                <a16:creationId xmlns:a16="http://schemas.microsoft.com/office/drawing/2014/main" id="{381BC6CC-7AC3-273F-67B9-7465557A1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9167" b="24305"/>
          <a:stretch/>
        </p:blipFill>
        <p:spPr>
          <a:xfrm>
            <a:off x="-2" y="1647825"/>
            <a:ext cx="12192002" cy="3876676"/>
          </a:xfrm>
          <a:prstGeom prst="rect">
            <a:avLst/>
          </a:prstGeom>
        </p:spPr>
      </p:pic>
    </p:spTree>
    <p:extLst>
      <p:ext uri="{BB962C8B-B14F-4D97-AF65-F5344CB8AC3E}">
        <p14:creationId xmlns:p14="http://schemas.microsoft.com/office/powerpoint/2010/main" val="19657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omatsu 930E dump truck-1">
            <a:hlinkClick r:id="" action="ppaction://media"/>
            <a:extLst>
              <a:ext uri="{FF2B5EF4-FFF2-40B4-BE49-F238E27FC236}">
                <a16:creationId xmlns:a16="http://schemas.microsoft.com/office/drawing/2014/main" id="{B8D26667-17F7-73CF-27C9-248F04F0F6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683" t="1478" r="1667" b="11101"/>
          <a:stretch/>
        </p:blipFill>
        <p:spPr>
          <a:xfrm>
            <a:off x="0" y="-580720"/>
            <a:ext cx="12192000" cy="6501230"/>
          </a:xfrm>
          <a:prstGeom prst="rect">
            <a:avLst/>
          </a:prstGeom>
        </p:spPr>
      </p:pic>
      <p:sp>
        <p:nvSpPr>
          <p:cNvPr id="2" name="Title 1">
            <a:extLst>
              <a:ext uri="{FF2B5EF4-FFF2-40B4-BE49-F238E27FC236}">
                <a16:creationId xmlns:a16="http://schemas.microsoft.com/office/drawing/2014/main" id="{F098AAF5-F7DB-C065-C4AF-B007143CA8E1}"/>
              </a:ext>
            </a:extLst>
          </p:cNvPr>
          <p:cNvSpPr>
            <a:spLocks noGrp="1"/>
          </p:cNvSpPr>
          <p:nvPr>
            <p:ph type="title"/>
          </p:nvPr>
        </p:nvSpPr>
        <p:spPr>
          <a:xfrm>
            <a:off x="0" y="5828145"/>
            <a:ext cx="12192000" cy="1029855"/>
          </a:xfrm>
          <a:solidFill>
            <a:schemeClr val="tx1"/>
          </a:solidFill>
        </p:spPr>
        <p:txBody>
          <a:bodyPr vert="horz" lIns="144000" tIns="0" rIns="0" bIns="0" rtlCol="0" anchor="ctr" anchorCtr="0">
            <a:noAutofit/>
          </a:bodyPr>
          <a:lstStyle/>
          <a:p>
            <a:r>
              <a:rPr lang="en-AU" sz="2400" b="1" dirty="0">
                <a:solidFill>
                  <a:schemeClr val="bg1"/>
                </a:solidFill>
                <a:latin typeface="Public Sans SemiBold" pitchFamily="50" charset="0"/>
              </a:rPr>
              <a:t>16 November 2023 - Komatsu 930E dump truck swinging cooling module (radiator assembly)</a:t>
            </a:r>
          </a:p>
        </p:txBody>
      </p:sp>
      <p:sp>
        <p:nvSpPr>
          <p:cNvPr id="4" name="Slide Number Placeholder 3">
            <a:extLst>
              <a:ext uri="{FF2B5EF4-FFF2-40B4-BE49-F238E27FC236}">
                <a16:creationId xmlns:a16="http://schemas.microsoft.com/office/drawing/2014/main" id="{B1F51628-55FA-7672-36FA-E1CEF91E03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2515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77AB-E75E-8D64-580D-4F47340450B2}"/>
              </a:ext>
            </a:extLst>
          </p:cNvPr>
          <p:cNvSpPr>
            <a:spLocks noGrp="1"/>
          </p:cNvSpPr>
          <p:nvPr>
            <p:ph type="title"/>
          </p:nvPr>
        </p:nvSpPr>
        <p:spPr/>
        <p:txBody>
          <a:bodyPr/>
          <a:lstStyle/>
          <a:p>
            <a:endParaRPr lang="en-AU"/>
          </a:p>
        </p:txBody>
      </p:sp>
      <p:pic>
        <p:nvPicPr>
          <p:cNvPr id="8" name="Content Placeholder 7" descr="A ladder on a yellow machine&#10;&#10;Description automatically generated">
            <a:extLst>
              <a:ext uri="{FF2B5EF4-FFF2-40B4-BE49-F238E27FC236}">
                <a16:creationId xmlns:a16="http://schemas.microsoft.com/office/drawing/2014/main" id="{2C1F4AF8-AEE6-7469-5C05-8D67FD2916EC}"/>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0" y="1029599"/>
            <a:ext cx="12192000" cy="5486401"/>
          </a:xfrm>
        </p:spPr>
      </p:pic>
      <p:sp>
        <p:nvSpPr>
          <p:cNvPr id="4" name="Slide Number Placeholder 3">
            <a:extLst>
              <a:ext uri="{FF2B5EF4-FFF2-40B4-BE49-F238E27FC236}">
                <a16:creationId xmlns:a16="http://schemas.microsoft.com/office/drawing/2014/main" id="{369AF113-2569-F8CB-93C9-F4FBCFADB012}"/>
              </a:ext>
            </a:extLst>
          </p:cNvPr>
          <p:cNvSpPr>
            <a:spLocks noGrp="1"/>
          </p:cNvSpPr>
          <p:nvPr>
            <p:ph type="sldNum" sz="quarter" idx="12"/>
          </p:nvPr>
        </p:nvSpPr>
        <p:spPr/>
        <p:txBody>
          <a:bodyPr/>
          <a:lstStyle/>
          <a:p>
            <a:fld id="{10A01DC5-1685-4615-8240-15192985C6A2}" type="slidenum">
              <a:rPr lang="en-AU" smtClean="0"/>
              <a:t>9</a:t>
            </a:fld>
            <a:endParaRPr lang="en-AU"/>
          </a:p>
        </p:txBody>
      </p:sp>
      <p:sp>
        <p:nvSpPr>
          <p:cNvPr id="9" name="Title 1">
            <a:extLst>
              <a:ext uri="{FF2B5EF4-FFF2-40B4-BE49-F238E27FC236}">
                <a16:creationId xmlns:a16="http://schemas.microsoft.com/office/drawing/2014/main" id="{66EC033D-B981-344E-840F-19F28FA2D210}"/>
              </a:ext>
            </a:extLst>
          </p:cNvPr>
          <p:cNvSpPr txBox="1">
            <a:spLocks/>
          </p:cNvSpPr>
          <p:nvPr/>
        </p:nvSpPr>
        <p:spPr>
          <a:xfrm>
            <a:off x="0" y="6063508"/>
            <a:ext cx="12192000" cy="794492"/>
          </a:xfrm>
          <a:prstGeom prst="rect">
            <a:avLst/>
          </a:prstGeom>
          <a:solidFill>
            <a:schemeClr val="tx1"/>
          </a:solidFill>
        </p:spPr>
        <p:txBody>
          <a:bodyPr vert="horz" lIns="144000" tIns="0" rIns="0" bIns="0" rtlCol="0" anchor="ctr" anchorCtr="0">
            <a:normAutofit fontScale="97500"/>
          </a:bodyPr>
          <a:lstStyle>
            <a:lvl1pPr algn="l" defTabSz="914377" rtl="0" eaLnBrk="1" latinLnBrk="0" hangingPunct="1">
              <a:lnSpc>
                <a:spcPct val="90000"/>
              </a:lnSpc>
              <a:spcBef>
                <a:spcPct val="0"/>
              </a:spcBef>
              <a:buNone/>
              <a:defRPr sz="3600" kern="1200">
                <a:solidFill>
                  <a:schemeClr val="tx1"/>
                </a:solidFill>
                <a:latin typeface="+mn-lt"/>
                <a:ea typeface="+mj-ea"/>
                <a:cs typeface="+mj-cs"/>
              </a:defRPr>
            </a:lvl1pPr>
          </a:lstStyle>
          <a:p>
            <a:r>
              <a:rPr lang="en-AU" sz="2400" b="1" dirty="0">
                <a:solidFill>
                  <a:schemeClr val="bg1"/>
                </a:solidFill>
                <a:latin typeface="Public Sans SemiBold" pitchFamily="50" charset="0"/>
              </a:rPr>
              <a:t>4 December 2023 - Komatsu 930E hoist ram slips pinning and braking workers' leg</a:t>
            </a:r>
          </a:p>
        </p:txBody>
      </p:sp>
      <p:sp>
        <p:nvSpPr>
          <p:cNvPr id="3" name="Oval 2">
            <a:extLst>
              <a:ext uri="{FF2B5EF4-FFF2-40B4-BE49-F238E27FC236}">
                <a16:creationId xmlns:a16="http://schemas.microsoft.com/office/drawing/2014/main" id="{C0A85701-E3FA-1C30-79C2-831A667EFA6D}"/>
              </a:ext>
            </a:extLst>
          </p:cNvPr>
          <p:cNvSpPr/>
          <p:nvPr/>
        </p:nvSpPr>
        <p:spPr>
          <a:xfrm>
            <a:off x="3995697" y="2715025"/>
            <a:ext cx="1748117" cy="15880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6327265"/>
      </p:ext>
    </p:extLst>
  </p:cSld>
  <p:clrMapOvr>
    <a:masterClrMapping/>
  </p:clrMapOvr>
</p:sld>
</file>

<file path=ppt/theme/theme1.xml><?xml version="1.0" encoding="utf-8"?>
<a:theme xmlns:a="http://schemas.openxmlformats.org/drawingml/2006/main" name="NSWG Corporate">
  <a:themeElements>
    <a:clrScheme name="Public Works Corporate">
      <a:dk1>
        <a:srgbClr val="22272B"/>
      </a:dk1>
      <a:lt1>
        <a:srgbClr val="FFFFFF"/>
      </a:lt1>
      <a:dk2>
        <a:srgbClr val="D7153A"/>
      </a:dk2>
      <a:lt2>
        <a:srgbClr val="002664"/>
      </a:lt2>
      <a:accent1>
        <a:srgbClr val="002664"/>
      </a:accent1>
      <a:accent2>
        <a:srgbClr val="CBEDFD"/>
      </a:accent2>
      <a:accent3>
        <a:srgbClr val="146CFD"/>
      </a:accent3>
      <a:accent4>
        <a:srgbClr val="5DC7F8"/>
      </a:accent4>
      <a:accent5>
        <a:srgbClr val="22272B"/>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NSW Powerpoint Non-Corporate" id="{A57E7BF7-7B0D-AA40-9823-4A6D23E88582}" vid="{2C057FAB-DDF6-174A-88FC-E32CB84E1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7BA8FB18813641B4FE5092FA657295" ma:contentTypeVersion="13" ma:contentTypeDescription="Create a new document." ma:contentTypeScope="" ma:versionID="d05196bcedc0832e05540a7e8327942e">
  <xsd:schema xmlns:xsd="http://www.w3.org/2001/XMLSchema" xmlns:xs="http://www.w3.org/2001/XMLSchema" xmlns:p="http://schemas.microsoft.com/office/2006/metadata/properties" xmlns:ns2="99c2a8dd-d315-4adb-be24-c7c2aee145c9" xmlns:ns3="7cc81d69-a8b5-4313-8365-0eee560feb7a" targetNamespace="http://schemas.microsoft.com/office/2006/metadata/properties" ma:root="true" ma:fieldsID="ba259ddae51d1f9b266bf0443c8f2273" ns2:_="" ns3:_="">
    <xsd:import namespace="99c2a8dd-d315-4adb-be24-c7c2aee145c9"/>
    <xsd:import namespace="7cc81d69-a8b5-4313-8365-0eee560feb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2a8dd-d315-4adb-be24-c7c2aee145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444c108-d34f-4c01-85d9-27842d74072d"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c81d69-a8b5-4313-8365-0eee560feb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534623e5-3758-47bb-9a92-a752ee84e830}" ma:internalName="TaxCatchAll" ma:showField="CatchAllData" ma:web="7cc81d69-a8b5-4313-8365-0eee560fe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cc81d69-a8b5-4313-8365-0eee560feb7a" xsi:nil="true"/>
    <lcf76f155ced4ddcb4097134ff3c332f xmlns="99c2a8dd-d315-4adb-be24-c7c2aee145c9">
      <Terms xmlns="http://schemas.microsoft.com/office/infopath/2007/PartnerControls"/>
    </lcf76f155ced4ddcb4097134ff3c332f>
    <SharedWithUsers xmlns="7cc81d69-a8b5-4313-8365-0eee560feb7a">
      <UserInfo>
        <DisplayName>Joanne Jouannet</DisplayName>
        <AccountId>105</AccountId>
        <AccountType/>
      </UserInfo>
    </SharedWithUsers>
  </documentManagement>
</p:properties>
</file>

<file path=customXml/itemProps1.xml><?xml version="1.0" encoding="utf-8"?>
<ds:datastoreItem xmlns:ds="http://schemas.openxmlformats.org/officeDocument/2006/customXml" ds:itemID="{C952F791-6740-4CEF-9A22-ABC619743E1B}">
  <ds:schemaRefs>
    <ds:schemaRef ds:uri="http://schemas.microsoft.com/sharepoint/v3/contenttype/forms"/>
  </ds:schemaRefs>
</ds:datastoreItem>
</file>

<file path=customXml/itemProps2.xml><?xml version="1.0" encoding="utf-8"?>
<ds:datastoreItem xmlns:ds="http://schemas.openxmlformats.org/officeDocument/2006/customXml" ds:itemID="{E002D53C-687E-48AD-BA9C-0A609F26B62C}">
  <ds:schemaRefs>
    <ds:schemaRef ds:uri="7cc81d69-a8b5-4313-8365-0eee560feb7a"/>
    <ds:schemaRef ds:uri="99c2a8dd-d315-4adb-be24-c7c2aee145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019976-FDF5-4434-8229-9945B237E4AB}">
  <ds:schemaRefs>
    <ds:schemaRef ds:uri="http://purl.org/dc/terms/"/>
    <ds:schemaRef ds:uri="7cc81d69-a8b5-4313-8365-0eee560feb7a"/>
    <ds:schemaRef ds:uri="http://purl.org/dc/dcmitype/"/>
    <ds:schemaRef ds:uri="99c2a8dd-d315-4adb-be24-c7c2aee145c9"/>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1156</TotalTime>
  <Words>1883</Words>
  <Application>Microsoft Office PowerPoint</Application>
  <PresentationFormat>Widescreen</PresentationFormat>
  <Paragraphs>213</Paragraphs>
  <Slides>17</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Public Sans</vt:lpstr>
      <vt:lpstr>Public Sans ExtraLight</vt:lpstr>
      <vt:lpstr>Public Sans Light</vt:lpstr>
      <vt:lpstr>Public Sans SemiBold</vt:lpstr>
      <vt:lpstr>Times New Roman</vt:lpstr>
      <vt:lpstr>NSWG Corporate</vt:lpstr>
      <vt:lpstr>Lifting and Cranage Online Intervention   NSW Mining Industry</vt:lpstr>
      <vt:lpstr>Why are we here today?</vt:lpstr>
      <vt:lpstr>Why are we here today?</vt:lpstr>
      <vt:lpstr>21 January 2022 – Komatsu 930E dump truck falling wheel hub and spindle</vt:lpstr>
      <vt:lpstr>26 March 2023 - Komatsu 830E dump truck swinging wheel strut</vt:lpstr>
      <vt:lpstr>5 June 2023 - Caterpillar 789 haul truck falling wheel hub and spindle</vt:lpstr>
      <vt:lpstr>18 September 2023 - Caterpillar 795F haul truck falling wheel hub and spindle</vt:lpstr>
      <vt:lpstr>16 November 2023 - Komatsu 930E dump truck swinging cooling module (radiator assembly)</vt:lpstr>
      <vt:lpstr>PowerPoint Presentation</vt:lpstr>
      <vt:lpstr>Incident History – Haul Truck maintenance</vt:lpstr>
      <vt:lpstr>Incident History</vt:lpstr>
      <vt:lpstr>What do these incidents have in common?</vt:lpstr>
      <vt:lpstr>Contributing factors identified by Resources Regulator</vt:lpstr>
      <vt:lpstr>Contributing factors identified by Resources Regulator</vt:lpstr>
      <vt:lpstr>Recommendations by RR</vt:lpstr>
      <vt:lpstr>Key Messages for Senior Leadership</vt:lpstr>
      <vt:lpstr>Recent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Works Corporate Presentation PPT</dc:title>
  <dc:creator>Luke.Minnis@planning.nsw.gov.au</dc:creator>
  <cp:lastModifiedBy>Nicholas Shields</cp:lastModifiedBy>
  <cp:revision>6</cp:revision>
  <cp:lastPrinted>2023-12-13T20:59:43Z</cp:lastPrinted>
  <dcterms:created xsi:type="dcterms:W3CDTF">2022-05-30T01:29:51Z</dcterms:created>
  <dcterms:modified xsi:type="dcterms:W3CDTF">2023-12-14T23:41:47Z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0x0101000FFC75867F6A1B4C99EEF223747AAAAF</vt:lpwstr>
  </property>
  <property fmtid="{D5CDD505-2E9C-101B-9397-08002B2CF9AE}" pid="3" name="_dlc_DocIdItemGuid">
    <vt:lpwstr>f36a47ac-30b6-40fc-bd1d-f53d42f22d38</vt:lpwstr>
  </property>
  <property fmtid="{D5CDD505-2E9C-101B-9397-08002B2CF9AE}" pid="4" name="MediaServiceImageTags">
    <vt:lpwstr/>
  </property>
</Properties>
</file>